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12192000" cy="6858000"/>
  <p:embeddedFontLst>
    <p:embeddedFont>
      <p:font typeface="Old Standard TT"/>
      <p:regular r:id="rId54"/>
      <p:bold r:id="rId55"/>
      <p:italic r:id="rId56"/>
    </p:embeddedFont>
    <p:embeddedFont>
      <p:font typeface="Cambria Math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8" roundtripDataSignature="AMtx7mgo3WiT1xcjru6z0eUMqS4pUEti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FB0191-AAF1-4F2C-939D-F5B764755BDD}">
  <a:tblStyle styleId="{47FB0191-AAF1-4F2C-939D-F5B764755BD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OldStandardTT-bold.fntdata"/><Relationship Id="rId10" Type="http://schemas.openxmlformats.org/officeDocument/2006/relationships/slide" Target="slides/slide4.xml"/><Relationship Id="rId54" Type="http://schemas.openxmlformats.org/officeDocument/2006/relationships/font" Target="fonts/OldStandardTT-regular.fntdata"/><Relationship Id="rId13" Type="http://schemas.openxmlformats.org/officeDocument/2006/relationships/slide" Target="slides/slide7.xml"/><Relationship Id="rId57" Type="http://schemas.openxmlformats.org/officeDocument/2006/relationships/font" Target="fonts/CambriaMath-regular.fntdata"/><Relationship Id="rId12" Type="http://schemas.openxmlformats.org/officeDocument/2006/relationships/slide" Target="slides/slide6.xml"/><Relationship Id="rId56" Type="http://schemas.openxmlformats.org/officeDocument/2006/relationships/font" Target="fonts/OldStandardT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edjarvis.tistory.com/621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edjarvis.tistory.com/62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58c9297f8_0_25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58c9297f8_0_2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출처: 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https://needjarvis.tistory.com/621</a:t>
            </a:r>
            <a:r>
              <a:rPr lang="en-US"/>
              <a:t> [자비스가 필요해</a:t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58c9297f8_0_4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P(A|B)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P(A|B): 사후확률(posterior). 사건 B가 발생한 후 갱신된 사건 A의 확률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P(A)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P(A): 사전확률(prior). 사건 B가 발생하기 전에 가지고 있던 사건 A의 확률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P(B|A)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P(B|A): 가능도(likelihood). 사건 A가 발생한 경우 사건 B의 확률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P(B)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P(B): 정규화 상수(normalizing constant) 또는 증거(evidence). 확률의 크기 조정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e58c9297f8_0_4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58c9297f8_0_46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e58c9297f8_0_4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df908652_1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edf908652_1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2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2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58c9297f8_0_47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e58c9297f8_0_4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3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3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https://ichi.pro/ko/deiteo-gwahag-ui-9-gaji-geoli-cheugjeong-159983401462266</a:t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3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3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3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58c9297f8_0_50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e58c9297f8_0_5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p4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4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p4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p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p4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p4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p4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p4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p5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58c9297f8_0_37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e58c9297f8_0_3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출처: 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https://needjarvis.tistory.com/621</a:t>
            </a:r>
            <a:r>
              <a:rPr lang="en-US"/>
              <a:t> [자비스가 필요해</a:t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58c9297f8_0_201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ge58c9297f8_0_201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ge58c9297f8_0_201"/>
          <p:cNvSpPr txBox="1"/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e58c9297f8_0_201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ge58c9297f8_0_2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58c9297f8_0_238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4" name="Google Shape;54;ge58c9297f8_0_2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58c9297f8_0_241"/>
          <p:cNvSpPr txBox="1"/>
          <p:nvPr>
            <p:ph hasCustomPrompt="1" type="title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9pPr>
          </a:lstStyle>
          <a:p>
            <a:r>
              <a:t>xx%</a:t>
            </a:r>
          </a:p>
        </p:txBody>
      </p:sp>
      <p:sp>
        <p:nvSpPr>
          <p:cNvPr id="57" name="Google Shape;57;ge58c9297f8_0_241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8" name="Google Shape;58;ge58c9297f8_0_2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58c9297f8_0_2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58c9297f8_0_247"/>
          <p:cNvSpPr txBox="1"/>
          <p:nvPr>
            <p:ph type="title"/>
          </p:nvPr>
        </p:nvSpPr>
        <p:spPr>
          <a:xfrm>
            <a:off x="2897391" y="532900"/>
            <a:ext cx="7714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ge58c9297f8_0_247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e58c9297f8_0_24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e58c9297f8_0_247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e58c9297f8_0_252"/>
          <p:cNvSpPr txBox="1"/>
          <p:nvPr>
            <p:ph type="title"/>
          </p:nvPr>
        </p:nvSpPr>
        <p:spPr>
          <a:xfrm>
            <a:off x="2897391" y="532900"/>
            <a:ext cx="7714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ge58c9297f8_0_252"/>
          <p:cNvSpPr txBox="1"/>
          <p:nvPr>
            <p:ph idx="1" type="body"/>
          </p:nvPr>
        </p:nvSpPr>
        <p:spPr>
          <a:xfrm>
            <a:off x="866151" y="2320716"/>
            <a:ext cx="105228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/>
        </p:txBody>
      </p:sp>
      <p:sp>
        <p:nvSpPr>
          <p:cNvPr id="18" name="Google Shape;18;ge58c9297f8_0_25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e58c9297f8_0_25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ge58c9297f8_0_252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ge58c9297f8_0_207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ge58c9297f8_0_207"/>
          <p:cNvSpPr txBox="1"/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ge58c9297f8_0_2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58c9297f8_0_2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e58c9297f8_0_211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ge58c9297f8_0_211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ge58c9297f8_0_2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e58c9297f8_0_216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e58c9297f8_0_216"/>
          <p:cNvSpPr txBox="1"/>
          <p:nvPr>
            <p:ph idx="1" type="body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e58c9297f8_0_216"/>
          <p:cNvSpPr txBox="1"/>
          <p:nvPr>
            <p:ph idx="2" type="body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e58c9297f8_0_2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58c9297f8_0_221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ge58c9297f8_0_2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e58c9297f8_0_22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ge58c9297f8_0_22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e58c9297f8_0_2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58c9297f8_0_228"/>
          <p:cNvSpPr txBox="1"/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ge58c9297f8_0_2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58c9297f8_0_231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e58c9297f8_0_231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e58c9297f8_0_231"/>
          <p:cNvSpPr txBox="1"/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ge58c9297f8_0_231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ge58c9297f8_0_23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ge58c9297f8_0_2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58c9297f8_0_197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ge58c9297f8_0_197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b="0" i="0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ge58c9297f8_0_1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cikit-learn.org/stable/modules/svm.html#svm-kernel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58c9297f8_0_258"/>
          <p:cNvSpPr txBox="1"/>
          <p:nvPr>
            <p:ph type="ctrTitle"/>
          </p:nvPr>
        </p:nvSpPr>
        <p:spPr>
          <a:xfrm>
            <a:off x="911475" y="3366000"/>
            <a:ext cx="98781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04 Classification</a:t>
            </a:r>
            <a:endParaRPr/>
          </a:p>
        </p:txBody>
      </p:sp>
      <p:sp>
        <p:nvSpPr>
          <p:cNvPr id="71" name="Google Shape;71;ge58c9297f8_0_258"/>
          <p:cNvSpPr txBox="1"/>
          <p:nvPr>
            <p:ph idx="1" type="subTitle"/>
          </p:nvPr>
        </p:nvSpPr>
        <p:spPr>
          <a:xfrm>
            <a:off x="911467" y="6827803"/>
            <a:ext cx="1443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 txBox="1"/>
          <p:nvPr>
            <p:ph type="title"/>
          </p:nvPr>
        </p:nvSpPr>
        <p:spPr>
          <a:xfrm>
            <a:off x="934853" y="623329"/>
            <a:ext cx="944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나이브 베이즈 장단점</a:t>
            </a:r>
            <a:endParaRPr sz="4400"/>
          </a:p>
        </p:txBody>
      </p:sp>
      <p:sp>
        <p:nvSpPr>
          <p:cNvPr id="173" name="Google Shape;173;p1"/>
          <p:cNvSpPr txBox="1"/>
          <p:nvPr/>
        </p:nvSpPr>
        <p:spPr>
          <a:xfrm>
            <a:off x="934853" y="1806175"/>
            <a:ext cx="10444348" cy="485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나이브 베이즈의 장점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간단하고 빠르며 효율적인 알고리즘이다.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잡음과 누락 데이터를 잘 처리한다.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훈련을 할 때 데이터의 크기에 상관 없이 잘 동작한다.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 예측을 위한 추정 확률을 쉽게 얻을 수 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나이브 베이즈의 단점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모든 특징이 동등하게 중요하고, 독립이라는 가정이 잘못된 경우가 자주 있다. (ex: 텍스트의 단어들, 일기예보를 할 때 습도와 같은 중요한 특징을 다른 특징과 동등하다 판단)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수치 특징이 많은 데이터셋에는 이상적이지 않다. 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 추정된 확률이 예측된 클래스보다 덜 신뢰할만하다.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baseline="-2500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type="title"/>
          </p:nvPr>
        </p:nvSpPr>
        <p:spPr>
          <a:xfrm>
            <a:off x="934853" y="623329"/>
            <a:ext cx="944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Probability Basics</a:t>
            </a:r>
            <a:endParaRPr sz="4400"/>
          </a:p>
        </p:txBody>
      </p:sp>
      <p:sp>
        <p:nvSpPr>
          <p:cNvPr id="179" name="Google Shape;179;p7"/>
          <p:cNvSpPr txBox="1"/>
          <p:nvPr/>
        </p:nvSpPr>
        <p:spPr>
          <a:xfrm>
            <a:off x="1085641" y="1247375"/>
            <a:ext cx="11106234" cy="291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Prior probability :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사전확률</a:t>
            </a:r>
            <a:endParaRPr b="1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𝑃(𝑥)</a:t>
            </a:r>
            <a:endParaRPr b="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Conditional probability :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조건부 확률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사건2가 발생했다는 가정하에 사건 1이 일어날 확률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	 ( 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2)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𝑃(𝑥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Joint probability :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결합확률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두개의 서로다른 사건이 동시에 일어나는 것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	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𝑃(𝑥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)𝑃	(𝑥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5658503" y="3729372"/>
            <a:ext cx="3231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𝑃(𝑥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)𝑃(	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085641" y="4423151"/>
            <a:ext cx="2524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Independence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362103" y="4960275"/>
            <a:ext cx="1725300" cy="120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-2286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 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667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|𝑥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667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𝑃(𝑥</a:t>
            </a:r>
            <a:r>
              <a:rPr b="0" baseline="-25000" i="0" lang="en-US" sz="2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2822331" y="4954150"/>
            <a:ext cx="1977469" cy="120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𝑃(𝑥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𝑃(𝑥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5397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𝑃(𝑥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)𝑃(𝑥</a:t>
            </a:r>
            <a:r>
              <a:rPr b="0" baseline="-25000" i="0" lang="en-US" sz="27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8c9297f8_0_453"/>
          <p:cNvSpPr txBox="1"/>
          <p:nvPr>
            <p:ph type="title"/>
          </p:nvPr>
        </p:nvSpPr>
        <p:spPr>
          <a:xfrm>
            <a:off x="916955" y="623325"/>
            <a:ext cx="8972112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Bayes’ Theorem베이즈 정리</a:t>
            </a:r>
            <a:endParaRPr sz="4400"/>
          </a:p>
        </p:txBody>
      </p:sp>
      <p:sp>
        <p:nvSpPr>
          <p:cNvPr id="189" name="Google Shape;189;ge58c9297f8_0_453"/>
          <p:cNvSpPr txBox="1"/>
          <p:nvPr/>
        </p:nvSpPr>
        <p:spPr>
          <a:xfrm>
            <a:off x="916939" y="1807971"/>
            <a:ext cx="103233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조건부 확률을 구하는 다음 공식을 베이즈 정리라고 한다. 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0" name="Google Shape;190;ge58c9297f8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250" y="2677884"/>
            <a:ext cx="7634868" cy="378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type="title"/>
          </p:nvPr>
        </p:nvSpPr>
        <p:spPr>
          <a:xfrm>
            <a:off x="934853" y="623329"/>
            <a:ext cx="944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활용 예시</a:t>
            </a:r>
            <a:endParaRPr sz="4400"/>
          </a:p>
        </p:txBody>
      </p:sp>
      <p:sp>
        <p:nvSpPr>
          <p:cNvPr id="196" name="Google Shape;196;p10"/>
          <p:cNvSpPr txBox="1"/>
          <p:nvPr/>
        </p:nvSpPr>
        <p:spPr>
          <a:xfrm>
            <a:off x="486175" y="1247375"/>
            <a:ext cx="11705700" cy="512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스팸 필터링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대중적으로 나이브베이즈의 활용에 가장 많이 알려진 것이 스팸 필터링이다.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이진 분류(binary classification)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비정상적인 상황 감지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 컴퓨터 네트워크 침입이나 비정상 행위 등을 탐지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이진 분류(binary classification)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의학적 질병 진단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종양의 크기, 환자의 나이 등등을 여부로 암 여부를 진단하는 등의 질병을 진단할 수 있음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이진 분류(binary classification)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분류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문서 데이터를 읽고, 스포츠, 정치, 연예 등의 문서로 분류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다중 분류(multi-class classification)</a:t>
            </a:r>
            <a:endParaRPr b="0" baseline="-25000" i="0" sz="22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8c9297f8_0_467"/>
          <p:cNvSpPr txBox="1"/>
          <p:nvPr>
            <p:ph idx="1" type="subTitle"/>
          </p:nvPr>
        </p:nvSpPr>
        <p:spPr>
          <a:xfrm>
            <a:off x="852367" y="5024628"/>
            <a:ext cx="1443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Decision Trees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916956" y="623325"/>
            <a:ext cx="5253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Decision Trees</a:t>
            </a:r>
            <a:endParaRPr sz="4400"/>
          </a:p>
        </p:txBody>
      </p:sp>
      <p:sp>
        <p:nvSpPr>
          <p:cNvPr id="207" name="Google Shape;207;p17"/>
          <p:cNvSpPr txBox="1"/>
          <p:nvPr/>
        </p:nvSpPr>
        <p:spPr>
          <a:xfrm>
            <a:off x="916939" y="1807971"/>
            <a:ext cx="9551670" cy="4714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9715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(DTs) are a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 learning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method used for 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508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goal is to create a model that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predicts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value of a target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by learning simple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rules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inferred from the data  features.</a:t>
            </a:r>
            <a:endParaRPr b="1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41300" marR="508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의사결정트리는 일련의 분류 규칙을 통해 데이터를 분류, 회귀하는 지도 학습 모델 중 하나이며,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모델이 Tree 구조를 가지고 있기 때문에 Decision Tree라는 이름을 가집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41300" marR="508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916950" y="623325"/>
            <a:ext cx="5155800" cy="518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16111"/>
              </a:lnSpc>
              <a:spcBef>
                <a:spcPts val="41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described in terms of a collection of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413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attributes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2413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객체는 속성들의 집합으로 설명된다. </a:t>
            </a:r>
            <a:endParaRPr/>
          </a:p>
          <a:p>
            <a:pPr indent="0" lvl="0" marL="2413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841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attribute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some important feature of  an object and takes a set of </a:t>
            </a: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mutually  exclusive </a:t>
            </a:r>
            <a:r>
              <a:rPr b="0" i="1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values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28600" lvl="0" marL="241300" marR="1841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속성은 중요한 기능을 측정하고, 서로 다른 개별적인 값들의 집합을 가진다.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05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rule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expressed as a decision  tree.</a:t>
            </a:r>
            <a:endParaRPr/>
          </a:p>
          <a:p>
            <a:pPr indent="-228600" lvl="0" marL="241300" marR="5080" rtl="0" algn="l">
              <a:lnSpc>
                <a:spcPct val="1105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분류 규칙은 의사결정트리로 표현될 수 있다.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4530996" y="6676643"/>
            <a:ext cx="32994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Quinlan, J. R. (1986). Induction of decision trees.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r>
              <a:rPr b="0" i="0" lang="en-US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(1), 81-106.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" name="Google Shape;214;p18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815975"/>
                <a:gridCol w="1162675"/>
                <a:gridCol w="898525"/>
                <a:gridCol w="1721475"/>
                <a:gridCol w="595000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sunny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sunny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overcast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overcast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sunny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sunny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sunny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overcast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overcast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rainy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18"/>
          <p:cNvSpPr txBox="1"/>
          <p:nvPr>
            <p:ph type="title"/>
          </p:nvPr>
        </p:nvSpPr>
        <p:spPr>
          <a:xfrm>
            <a:off x="2897391" y="532900"/>
            <a:ext cx="7714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22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Saturday morning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/>
        </p:nvSpPr>
        <p:spPr>
          <a:xfrm>
            <a:off x="916952" y="623325"/>
            <a:ext cx="4300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Decision Tree 1</a:t>
            </a:r>
            <a:endParaRPr b="0" i="0" sz="4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84" y="2006081"/>
            <a:ext cx="5772912" cy="342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4530996" y="6676643"/>
            <a:ext cx="32994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Quinlan, J. R. (1986). Induction of decision trees.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r>
              <a:rPr b="0" i="0" lang="en-US" sz="8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8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(1), 81-106.</a:t>
            </a:r>
            <a:endParaRPr b="0" i="0" sz="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23" name="Google Shape;223;p19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144150"/>
                <a:gridCol w="63500"/>
                <a:gridCol w="607050"/>
                <a:gridCol w="1162050"/>
                <a:gridCol w="897900"/>
                <a:gridCol w="1720850"/>
                <a:gridCol w="414025"/>
                <a:gridCol w="153675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1123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1123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hMerge="1"/>
              </a:tr>
              <a:tr h="303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>
                  <a:txBody>
                    <a:bodyPr/>
                    <a:lstStyle/>
                    <a:p>
                      <a:pPr indent="0" lvl="0" marL="234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sunny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016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50">
                <a:tc vMerge="1"/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324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sunny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1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1492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overcast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55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58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rainy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58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rainy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cool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58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rainy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cool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24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4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overcast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cool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958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0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324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sunny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324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sunny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cool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43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58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rainy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23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>
                  <a:txBody>
                    <a:bodyPr/>
                    <a:lstStyle/>
                    <a:p>
                      <a:pPr indent="0" lvl="0" marL="23495" marR="0" rtl="0" algn="l">
                        <a:lnSpc>
                          <a:spcPct val="1195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sunny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5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5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5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95885" rtl="0" algn="r">
                        <a:lnSpc>
                          <a:spcPct val="1195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75">
                <a:tc vMerge="1"/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1492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overcast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1492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overcast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hot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normal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false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62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258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rainy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mild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true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</a:t>
                      </a:r>
                      <a:endParaRPr sz="12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12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24" name="Google Shape;224;p19"/>
          <p:cNvSpPr txBox="1"/>
          <p:nvPr>
            <p:ph type="title"/>
          </p:nvPr>
        </p:nvSpPr>
        <p:spPr>
          <a:xfrm>
            <a:off x="2897391" y="532900"/>
            <a:ext cx="7714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22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Saturday morning</a:t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916950" y="1947175"/>
            <a:ext cx="16482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797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root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798286" y="5086603"/>
            <a:ext cx="473011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leaf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process continues until a leaf is encountered.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27" name="Google Shape;227;p19"/>
          <p:cNvGrpSpPr/>
          <p:nvPr/>
        </p:nvGrpSpPr>
        <p:grpSpPr>
          <a:xfrm>
            <a:off x="142602" y="1996024"/>
            <a:ext cx="3514998" cy="3054810"/>
            <a:chOff x="142602" y="1996024"/>
            <a:chExt cx="3514998" cy="3054810"/>
          </a:xfrm>
        </p:grpSpPr>
        <p:sp>
          <p:nvSpPr>
            <p:cNvPr id="228" name="Google Shape;228;p19"/>
            <p:cNvSpPr/>
            <p:nvPr/>
          </p:nvSpPr>
          <p:spPr>
            <a:xfrm>
              <a:off x="3657600" y="1996024"/>
              <a:ext cx="0" cy="2124710"/>
            </a:xfrm>
            <a:custGeom>
              <a:rect b="b" l="l" r="r" t="t"/>
              <a:pathLst>
                <a:path extrusionOk="0" h="2124710" w="120000">
                  <a:moveTo>
                    <a:pt x="0" y="0"/>
                  </a:moveTo>
                  <a:lnTo>
                    <a:pt x="0" y="2124112"/>
                  </a:lnTo>
                </a:path>
              </a:pathLst>
            </a:custGeom>
            <a:noFill/>
            <a:ln cap="flat" cmpd="sng" w="1905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142602" y="2288119"/>
              <a:ext cx="2761615" cy="2720975"/>
            </a:xfrm>
            <a:custGeom>
              <a:rect b="b" l="l" r="r" t="t"/>
              <a:pathLst>
                <a:path extrusionOk="0" h="2720975" w="2761615">
                  <a:moveTo>
                    <a:pt x="2760991" y="0"/>
                  </a:moveTo>
                  <a:lnTo>
                    <a:pt x="0" y="2720813"/>
                  </a:lnTo>
                </a:path>
              </a:pathLst>
            </a:custGeom>
            <a:noFill/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736226" y="2530453"/>
              <a:ext cx="1452245" cy="1452245"/>
            </a:xfrm>
            <a:custGeom>
              <a:rect b="b" l="l" r="r" t="t"/>
              <a:pathLst>
                <a:path extrusionOk="0" h="1452245" w="1452245">
                  <a:moveTo>
                    <a:pt x="1452199" y="0"/>
                  </a:moveTo>
                  <a:lnTo>
                    <a:pt x="0" y="1451675"/>
                  </a:lnTo>
                </a:path>
              </a:pathLst>
            </a:custGeom>
            <a:noFill/>
            <a:ln cap="flat" cmpd="sng" w="19050">
              <a:solidFill>
                <a:srgbClr val="70AD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736225" y="3982129"/>
              <a:ext cx="1056640" cy="1068705"/>
            </a:xfrm>
            <a:custGeom>
              <a:rect b="b" l="l" r="r" t="t"/>
              <a:pathLst>
                <a:path extrusionOk="0" h="1068704" w="1056639">
                  <a:moveTo>
                    <a:pt x="1056098" y="106855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70AD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/>
        </p:nvSpPr>
        <p:spPr>
          <a:xfrm>
            <a:off x="916952" y="623325"/>
            <a:ext cx="4133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2</a:t>
            </a:r>
            <a:endParaRPr b="0" i="0" sz="4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72" y="2365248"/>
            <a:ext cx="5745480" cy="3102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4530996" y="6676643"/>
            <a:ext cx="32994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Quinlan, J. R. (1986). Induction of decision trees.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r>
              <a:rPr b="0" i="0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800" u="none" cap="none" strike="noStrike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(1), 81-106.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39" name="Google Shape;239;p20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815975"/>
                <a:gridCol w="1162675"/>
                <a:gridCol w="898525"/>
                <a:gridCol w="1721475"/>
                <a:gridCol w="595000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p20"/>
          <p:cNvSpPr txBox="1"/>
          <p:nvPr>
            <p:ph type="title"/>
          </p:nvPr>
        </p:nvSpPr>
        <p:spPr>
          <a:xfrm>
            <a:off x="2897391" y="532900"/>
            <a:ext cx="7714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22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Saturday morning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916959" y="623325"/>
            <a:ext cx="491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Which one?</a:t>
            </a:r>
            <a:endParaRPr sz="4400"/>
          </a:p>
        </p:txBody>
      </p:sp>
      <p:sp>
        <p:nvSpPr>
          <p:cNvPr id="246" name="Google Shape;246;p21"/>
          <p:cNvSpPr txBox="1"/>
          <p:nvPr/>
        </p:nvSpPr>
        <p:spPr>
          <a:xfrm>
            <a:off x="916939" y="1503171"/>
            <a:ext cx="10071000" cy="5515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13970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attributes are adequate, it is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always possible to construct 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that correctly classifies each object in the training set.</a:t>
            </a:r>
            <a:endParaRPr/>
          </a:p>
          <a:p>
            <a:pPr indent="-228600" lvl="0" marL="241300" marR="13970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속성이 적절하면 올바르게 분류하는 결정트리 구성이 항상 가능하다. 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Usually there are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such correct decision trees.</a:t>
            </a:r>
            <a:endParaRPr/>
          </a:p>
          <a:p>
            <a:pPr indent="-22860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일반적으로 올바른 결정트리 많이 있다. </a:t>
            </a:r>
            <a:endParaRPr/>
          </a:p>
          <a:p>
            <a:pPr indent="-228600" lvl="0" marL="241300" marR="6350" rtl="0" algn="l">
              <a:lnSpc>
                <a:spcPct val="907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essence of induction is to move beyond the training set, i.e.  to construct a decision tree that correctly classifies not only  objects from the training set but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unseen objects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as well.</a:t>
            </a:r>
            <a:endParaRPr/>
          </a:p>
          <a:p>
            <a:pPr indent="-228600" lvl="0" marL="241300" marR="6350" rtl="0" algn="l">
              <a:lnSpc>
                <a:spcPct val="907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목표 : 처음 들어온 객체를 올바르게 분류하는 트리 만들기</a:t>
            </a:r>
            <a:endParaRPr/>
          </a:p>
          <a:p>
            <a:pPr indent="-228600" lvl="0" marL="241300" marR="5080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Given a choice between two decision trees, each of which is correct  over the training set,	select 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simpler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one that is more likely to  capture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inherent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problem.</a:t>
            </a:r>
            <a:endParaRPr/>
          </a:p>
          <a:p>
            <a:pPr indent="-228600" lvl="0" marL="241300" marR="5080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문제에 내제된 구조를 포착할 가능성이 더 높은 단순한 트리를 선택해라 </a:t>
            </a:r>
            <a:endParaRPr/>
          </a:p>
          <a:p>
            <a:pPr indent="-5080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edf908652_1_0"/>
          <p:cNvSpPr txBox="1"/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0edf908652_1_0"/>
          <p:cNvSpPr txBox="1"/>
          <p:nvPr>
            <p:ph idx="1" type="subTitle"/>
          </p:nvPr>
        </p:nvSpPr>
        <p:spPr>
          <a:xfrm>
            <a:off x="144900" y="117202"/>
            <a:ext cx="10824900" cy="105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</a:rPr>
              <a:t>2.data_preprocessing </a:t>
            </a:r>
            <a:r>
              <a:rPr b="1" lang="en-US" sz="1000">
                <a:solidFill>
                  <a:schemeClr val="lt1"/>
                </a:solidFill>
              </a:rPr>
              <a:t>중간 설명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78" name="Google Shape;78;g10edf90865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00" y="218375"/>
            <a:ext cx="7886700" cy="65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916939" y="623315"/>
            <a:ext cx="863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ID3</a:t>
            </a:r>
            <a:endParaRPr sz="4400"/>
          </a:p>
        </p:txBody>
      </p:sp>
      <p:sp>
        <p:nvSpPr>
          <p:cNvPr id="252" name="Google Shape;252;p22"/>
          <p:cNvSpPr txBox="1"/>
          <p:nvPr/>
        </p:nvSpPr>
        <p:spPr>
          <a:xfrm>
            <a:off x="916939" y="1269271"/>
            <a:ext cx="10078800" cy="5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095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Generating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possible decision trees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that correctly classify the  training set and to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simplest one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would be feasible only for  small tasks.</a:t>
            </a:r>
            <a:endParaRPr/>
          </a:p>
          <a:p>
            <a:pPr indent="-2095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가능한 모든 의사결정 트리를 만들고 작은 테스크에 적용가능한 가장 단순한 모델을 고른다.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0" marL="241300" marR="92710" rtl="0" algn="l">
              <a:lnSpc>
                <a:spcPct val="110714"/>
              </a:lnSpc>
              <a:spcBef>
                <a:spcPts val="92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ID3 learns decision trees by constructing them top-down, beginning  with the question “</a:t>
            </a:r>
            <a:r>
              <a:rPr b="0" i="1" lang="en-US" sz="18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which attribute is the best classifier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?”</a:t>
            </a:r>
            <a:endParaRPr/>
          </a:p>
          <a:p>
            <a:pPr indent="-209550" lvl="0" marL="241300" marR="92710" rtl="0" algn="l">
              <a:lnSpc>
                <a:spcPct val="110714"/>
              </a:lnSpc>
              <a:spcBef>
                <a:spcPts val="92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탑다운 방식으로 (위 --&gt; 아래, 어느 속성이 제일 잘 구분하지? 를 물어봄)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0" marL="2413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Information Gain (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1" marL="698500" marR="969010" rtl="0" algn="l">
              <a:lnSpc>
                <a:spcPct val="107916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Measures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how well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 given attribute separates the training examples  according to their target classification.</a:t>
            </a:r>
            <a:endParaRPr/>
          </a:p>
          <a:p>
            <a:pPr indent="-209550" lvl="1" marL="698500" marR="969010" rtl="0" algn="l">
              <a:lnSpc>
                <a:spcPct val="107916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주어진 속성이 목표 분류에 따라 훈련 예제를 얼마나 잘 나누는지 측정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1" marL="698500" marR="25400" rtl="0" algn="l">
              <a:lnSpc>
                <a:spcPct val="107916"/>
              </a:lnSpc>
              <a:spcBef>
                <a:spcPts val="41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ID3 uses information gain measure to select among the candidate attributes 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 each step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while growing the tree.</a:t>
            </a:r>
            <a:endParaRPr/>
          </a:p>
          <a:p>
            <a:pPr indent="-209550" lvl="1" marL="698500" marR="25400" rtl="0" algn="l">
              <a:lnSpc>
                <a:spcPct val="107916"/>
              </a:lnSpc>
              <a:spcBef>
                <a:spcPts val="41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ID3는 트리를 만들 때 각 단계에서 information gain을 측정,사용하여 기준속성을 고른다.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916962" y="623325"/>
            <a:ext cx="3674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Entropy</a:t>
            </a:r>
            <a:endParaRPr sz="4400"/>
          </a:p>
        </p:txBody>
      </p:sp>
      <p:sp>
        <p:nvSpPr>
          <p:cNvPr id="258" name="Google Shape;258;p23"/>
          <p:cNvSpPr txBox="1"/>
          <p:nvPr/>
        </p:nvSpPr>
        <p:spPr>
          <a:xfrm>
            <a:off x="916939" y="1760771"/>
            <a:ext cx="9724500" cy="4144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54000" marR="177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information theory, entropy measures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homogeneity/impurity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 examples.</a:t>
            </a:r>
            <a:endParaRPr/>
          </a:p>
          <a:p>
            <a:pPr indent="-228600" lvl="0" marL="254000" marR="177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정보이론에서 엔트로피란 불순도를 나타낸다. (섞임정도)</a:t>
            </a:r>
            <a:endParaRPr/>
          </a:p>
          <a:p>
            <a:pPr indent="-50800" lvl="0" marL="254000" marR="177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54000" marR="7239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Given a collection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containing positive and negative examples of  some target concept, the entropy of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relative to this binary  classification is</a:t>
            </a:r>
            <a:endParaRPr/>
          </a:p>
          <a:p>
            <a:pPr indent="-228600" lvl="0" marL="254000" marR="7239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 와 – 데이터를 포함하는  S 라는 집합이 주어질 때, 이 이진분류에 대한 S의 엔트로피는 다음과 같다. </a:t>
            </a:r>
            <a:endParaRPr/>
          </a:p>
          <a:p>
            <a:pPr indent="-50800" lvl="0" marL="254000" marR="72390" rtl="0" algn="l">
              <a:lnSpc>
                <a:spcPct val="90700"/>
              </a:lnSpc>
              <a:spcBef>
                <a:spcPts val="91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𝐸𝑛𝑡𝑟𝑜𝑝y (𝑆)	= −𝑝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⊕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log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/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⊕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−𝑝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⊖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log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/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⊖</a:t>
            </a:r>
            <a:endParaRPr b="0" baseline="-2500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2" marL="1167765" marR="104775" rtl="0" algn="l">
              <a:lnSpc>
                <a:spcPct val="102222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⊕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proportion of positive examples in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⊖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proportion of  negative examples in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0log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/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defined to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916962" y="623325"/>
            <a:ext cx="3721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Entropy</a:t>
            </a:r>
            <a:endParaRPr sz="4400"/>
          </a:p>
        </p:txBody>
      </p:sp>
      <p:sp>
        <p:nvSpPr>
          <p:cNvPr id="264" name="Google Shape;264;p24"/>
          <p:cNvSpPr txBox="1"/>
          <p:nvPr/>
        </p:nvSpPr>
        <p:spPr>
          <a:xfrm>
            <a:off x="916939" y="1821179"/>
            <a:ext cx="4046220" cy="59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228600" lvl="0" marL="241300" marR="508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dataset includes 9 positive and 5  negative examples.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916939" y="3179597"/>
            <a:ext cx="46419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17500" marR="0" rtl="0" algn="l">
              <a:lnSpc>
                <a:spcPct val="90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317500" marR="74930" rtl="0" algn="l">
              <a:lnSpc>
                <a:spcPct val="1105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entropy is 0 if all members belong to  the same class.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429894" rtl="0" algn="l">
              <a:lnSpc>
                <a:spcPct val="98222"/>
              </a:lnSpc>
              <a:spcBef>
                <a:spcPts val="8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429894" rtl="0" algn="l">
              <a:lnSpc>
                <a:spcPct val="98222"/>
              </a:lnSpc>
              <a:spcBef>
                <a:spcPts val="8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317500" marR="43180" rtl="0" algn="l">
              <a:lnSpc>
                <a:spcPct val="915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entropy is 1 if the collection contains  an equal number of positive and negative  examples.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66" name="Google Shape;266;p24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815975"/>
                <a:gridCol w="1162675"/>
                <a:gridCol w="898525"/>
                <a:gridCol w="1721475"/>
                <a:gridCol w="595000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24"/>
          <p:cNvSpPr txBox="1"/>
          <p:nvPr/>
        </p:nvSpPr>
        <p:spPr>
          <a:xfrm>
            <a:off x="7880950" y="532900"/>
            <a:ext cx="3152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Saturday morning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350" y="2526897"/>
            <a:ext cx="3876037" cy="79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350" y="4247697"/>
            <a:ext cx="4274675" cy="61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916959" y="623325"/>
            <a:ext cx="3308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Entropy</a:t>
            </a:r>
            <a:endParaRPr sz="4400"/>
          </a:p>
        </p:txBody>
      </p:sp>
      <p:sp>
        <p:nvSpPr>
          <p:cNvPr id="275" name="Google Shape;275;p25"/>
          <p:cNvSpPr txBox="1"/>
          <p:nvPr/>
        </p:nvSpPr>
        <p:spPr>
          <a:xfrm>
            <a:off x="916952" y="1807975"/>
            <a:ext cx="10945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target attribute takes on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𝑐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values, the entropy is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507575" y="2622800"/>
            <a:ext cx="7569600" cy="3473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-229235" lvl="0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proportion of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belonging to class I</a:t>
            </a:r>
            <a:endParaRPr/>
          </a:p>
          <a:p>
            <a:pPr indent="-229235" lvl="0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는 class I 에 속하는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 의 비율.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02235" lvl="0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0" marL="11684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entropy can be as large as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log</a:t>
            </a:r>
            <a:r>
              <a:rPr b="0" baseline="-25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4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𝑐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𝑐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2, the entropy is between 0 and 1.</a:t>
            </a:r>
            <a:endParaRPr/>
          </a:p>
          <a:p>
            <a:pPr indent="-508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골고루 섞여 있다(무질서) : 엔트로피 높음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하나의 속성으로만 이루어져있다(순수) :낮음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175" y="2530605"/>
            <a:ext cx="3727704" cy="37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916957" y="623325"/>
            <a:ext cx="6337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Information Gain</a:t>
            </a:r>
            <a:endParaRPr sz="4400"/>
          </a:p>
        </p:txBody>
      </p:sp>
      <p:sp>
        <p:nvSpPr>
          <p:cNvPr id="283" name="Google Shape;283;p26"/>
          <p:cNvSpPr txBox="1"/>
          <p:nvPr/>
        </p:nvSpPr>
        <p:spPr>
          <a:xfrm>
            <a:off x="916951" y="1542392"/>
            <a:ext cx="111819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032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어떤 분류를 통해 얼마나 information (정보) 에 대한 gain(이득) 이 생기는지를 나타냄.</a:t>
            </a:r>
            <a:endParaRPr sz="1000"/>
          </a:p>
          <a:p>
            <a:pPr indent="-2032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IG 가 클수록 변별력이 좋다고 할 수 있다. </a:t>
            </a:r>
            <a:endParaRPr b="0" i="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32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Information gain measures the </a:t>
            </a:r>
            <a:r>
              <a:rPr b="0" i="0" lang="en-US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reduction in entropy</a:t>
            </a:r>
            <a:r>
              <a:rPr b="0" i="0" lang="en-US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caused  by partitioning the examples according to this attribute.</a:t>
            </a:r>
            <a:endParaRPr sz="1000"/>
          </a:p>
          <a:p>
            <a:pPr indent="-2032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속성에 따라 데이터를 분할할 때 엔트로피의 감소를 측정한다. </a:t>
            </a:r>
            <a:endParaRPr b="0" i="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909500" y="3839821"/>
            <a:ext cx="103449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09550" lvl="0" marL="711200" marR="6858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𝑉𝑎𝑙𝑢𝑒𝑠	𝐴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set of all possible values for attribute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𝐴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</a:t>
            </a:r>
            <a:r>
              <a:rPr b="0" baseline="-2500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𝑣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 subset of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𝑆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which attribute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𝐴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has value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𝑣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100"/>
          </a:p>
          <a:p>
            <a:pPr indent="-209550" lvl="0" marL="711200" marR="6858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여기서 𝑉𝑎𝑙𝑢𝑒𝑠 𝐴은 속성 𝐴에 대해 가능한 모든 값의 집합이고 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0" marL="711200" marR="6858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𝑆𝑣은 속성 𝐴에 값 𝑣이 있는 𝑆의 하위 집합입니다.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5400" marR="755015" rtl="0" algn="l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09550" lvl="0" marL="254000" marR="755015" rtl="0" algn="l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IG 의 계산은 상위노드의 엔트로피에서 하위 노드의 엔트로피를 뺀 값이다. </a:t>
            </a:r>
            <a:endParaRPr sz="1100"/>
          </a:p>
          <a:p>
            <a:pPr indent="-209550" lvl="0" marL="254000" marR="755015" rtl="0" algn="l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𝐺𝑎i𝑛(𝑆, 𝐴)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information provided about the target function  value, given the value of some other attribute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endParaRPr sz="1100"/>
          </a:p>
          <a:p>
            <a:pPr indent="-209550" lvl="0" marL="254000" marR="755015" rtl="0" algn="l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다른 속성 A 의 값이 주어질때, 대상 함수 값에 대해 제공된 정보. </a:t>
            </a:r>
            <a:endParaRPr sz="1100"/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50" y="3205091"/>
            <a:ext cx="9435550" cy="6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916959" y="623325"/>
            <a:ext cx="3418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Example</a:t>
            </a:r>
            <a:endParaRPr sz="4400"/>
          </a:p>
        </p:txBody>
      </p:sp>
      <p:sp>
        <p:nvSpPr>
          <p:cNvPr id="291" name="Google Shape;291;p27"/>
          <p:cNvSpPr txBox="1"/>
          <p:nvPr/>
        </p:nvSpPr>
        <p:spPr>
          <a:xfrm>
            <a:off x="891545" y="1691125"/>
            <a:ext cx="53055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-2286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Partitioning based on Windy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14350" lvl="0" marL="5524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entropy (before partition)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87222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87222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Compute the entropy (after partition)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92" name="Google Shape;292;p27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815975"/>
                <a:gridCol w="1162675"/>
                <a:gridCol w="898525"/>
                <a:gridCol w="1721475"/>
                <a:gridCol w="595000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50" y="3346800"/>
            <a:ext cx="5216675" cy="32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916956" y="623325"/>
            <a:ext cx="3025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Example</a:t>
            </a:r>
            <a:endParaRPr sz="4400"/>
          </a:p>
        </p:txBody>
      </p:sp>
      <p:sp>
        <p:nvSpPr>
          <p:cNvPr id="299" name="Google Shape;299;p28"/>
          <p:cNvSpPr txBox="1"/>
          <p:nvPr/>
        </p:nvSpPr>
        <p:spPr>
          <a:xfrm>
            <a:off x="916952" y="1806950"/>
            <a:ext cx="4617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Partitioning based on Windy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916950" y="2153925"/>
            <a:ext cx="461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150">
            <a:spAutoFit/>
          </a:bodyPr>
          <a:lstStyle/>
          <a:p>
            <a:pPr indent="-514350" lvl="0" marL="52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AutoNum type="arabicPeriod" startAt="3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information gain</a:t>
            </a:r>
            <a:endParaRPr b="0" baseline="3000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301" name="Google Shape;301;p28"/>
          <p:cNvGraphicFramePr/>
          <p:nvPr/>
        </p:nvGraphicFramePr>
        <p:xfrm>
          <a:off x="6262732" y="1021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81325"/>
                <a:gridCol w="815975"/>
                <a:gridCol w="1162675"/>
                <a:gridCol w="898525"/>
                <a:gridCol w="1721475"/>
                <a:gridCol w="595000"/>
              </a:tblGrid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overcast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normal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false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14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rainy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mild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76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13" y="2771775"/>
            <a:ext cx="52101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6794" y="2319735"/>
            <a:ext cx="5772912" cy="34259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>
            <p:ph type="title"/>
          </p:nvPr>
        </p:nvSpPr>
        <p:spPr>
          <a:xfrm>
            <a:off x="916939" y="623315"/>
            <a:ext cx="863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ID3</a:t>
            </a:r>
            <a:endParaRPr sz="4400"/>
          </a:p>
        </p:txBody>
      </p:sp>
      <p:sp>
        <p:nvSpPr>
          <p:cNvPr id="309" name="Google Shape;309;p29"/>
          <p:cNvSpPr/>
          <p:nvPr/>
        </p:nvSpPr>
        <p:spPr>
          <a:xfrm>
            <a:off x="2115718" y="2233609"/>
            <a:ext cx="1047115" cy="212090"/>
          </a:xfrm>
          <a:custGeom>
            <a:rect b="b" l="l" r="r" t="t"/>
            <a:pathLst>
              <a:path extrusionOk="0" h="212089" w="1047114">
                <a:moveTo>
                  <a:pt x="979415" y="0"/>
                </a:moveTo>
                <a:lnTo>
                  <a:pt x="976401" y="8595"/>
                </a:lnTo>
                <a:lnTo>
                  <a:pt x="988658" y="13914"/>
                </a:lnTo>
                <a:lnTo>
                  <a:pt x="999199" y="21277"/>
                </a:lnTo>
                <a:lnTo>
                  <a:pt x="1020603" y="55409"/>
                </a:lnTo>
                <a:lnTo>
                  <a:pt x="1027635" y="104811"/>
                </a:lnTo>
                <a:lnTo>
                  <a:pt x="1026850" y="123487"/>
                </a:lnTo>
                <a:lnTo>
                  <a:pt x="1015077" y="169217"/>
                </a:lnTo>
                <a:lnTo>
                  <a:pt x="988801" y="197806"/>
                </a:lnTo>
                <a:lnTo>
                  <a:pt x="976735" y="203150"/>
                </a:lnTo>
                <a:lnTo>
                  <a:pt x="979415" y="211745"/>
                </a:lnTo>
                <a:lnTo>
                  <a:pt x="1019870" y="187708"/>
                </a:lnTo>
                <a:lnTo>
                  <a:pt x="1042592" y="143335"/>
                </a:lnTo>
                <a:lnTo>
                  <a:pt x="1046946" y="105928"/>
                </a:lnTo>
                <a:lnTo>
                  <a:pt x="1045854" y="86516"/>
                </a:lnTo>
                <a:lnTo>
                  <a:pt x="1029477" y="37114"/>
                </a:lnTo>
                <a:lnTo>
                  <a:pt x="994766" y="5542"/>
                </a:lnTo>
                <a:lnTo>
                  <a:pt x="979415" y="0"/>
                </a:lnTo>
                <a:close/>
              </a:path>
              <a:path extrusionOk="0" h="212089" w="1047114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2115718" y="2538409"/>
            <a:ext cx="1351915" cy="212090"/>
          </a:xfrm>
          <a:custGeom>
            <a:rect b="b" l="l" r="r" t="t"/>
            <a:pathLst>
              <a:path extrusionOk="0" h="212089" w="1351914">
                <a:moveTo>
                  <a:pt x="1284215" y="0"/>
                </a:moveTo>
                <a:lnTo>
                  <a:pt x="1281201" y="8595"/>
                </a:lnTo>
                <a:lnTo>
                  <a:pt x="1293458" y="13914"/>
                </a:lnTo>
                <a:lnTo>
                  <a:pt x="1303999" y="21277"/>
                </a:lnTo>
                <a:lnTo>
                  <a:pt x="1325403" y="55409"/>
                </a:lnTo>
                <a:lnTo>
                  <a:pt x="1332435" y="104811"/>
                </a:lnTo>
                <a:lnTo>
                  <a:pt x="1331650" y="123487"/>
                </a:lnTo>
                <a:lnTo>
                  <a:pt x="1319877" y="169217"/>
                </a:lnTo>
                <a:lnTo>
                  <a:pt x="1293601" y="197806"/>
                </a:lnTo>
                <a:lnTo>
                  <a:pt x="1281535" y="203150"/>
                </a:lnTo>
                <a:lnTo>
                  <a:pt x="1284215" y="211745"/>
                </a:lnTo>
                <a:lnTo>
                  <a:pt x="1324670" y="187708"/>
                </a:lnTo>
                <a:lnTo>
                  <a:pt x="1347392" y="143335"/>
                </a:lnTo>
                <a:lnTo>
                  <a:pt x="1351746" y="105928"/>
                </a:lnTo>
                <a:lnTo>
                  <a:pt x="1350654" y="86516"/>
                </a:lnTo>
                <a:lnTo>
                  <a:pt x="1334277" y="37114"/>
                </a:lnTo>
                <a:lnTo>
                  <a:pt x="1299566" y="5542"/>
                </a:lnTo>
                <a:lnTo>
                  <a:pt x="1284215" y="0"/>
                </a:lnTo>
                <a:close/>
              </a:path>
              <a:path extrusionOk="0" h="212089" w="1351914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115718" y="2855909"/>
            <a:ext cx="1724660" cy="212090"/>
          </a:xfrm>
          <a:custGeom>
            <a:rect b="b" l="l" r="r" t="t"/>
            <a:pathLst>
              <a:path extrusionOk="0" h="212089" w="1724660">
                <a:moveTo>
                  <a:pt x="1656769" y="0"/>
                </a:moveTo>
                <a:lnTo>
                  <a:pt x="1653755" y="8595"/>
                </a:lnTo>
                <a:lnTo>
                  <a:pt x="1666012" y="13914"/>
                </a:lnTo>
                <a:lnTo>
                  <a:pt x="1676553" y="21277"/>
                </a:lnTo>
                <a:lnTo>
                  <a:pt x="1697957" y="55409"/>
                </a:lnTo>
                <a:lnTo>
                  <a:pt x="1704988" y="104811"/>
                </a:lnTo>
                <a:lnTo>
                  <a:pt x="1704204" y="123487"/>
                </a:lnTo>
                <a:lnTo>
                  <a:pt x="1692432" y="169217"/>
                </a:lnTo>
                <a:lnTo>
                  <a:pt x="1666155" y="197806"/>
                </a:lnTo>
                <a:lnTo>
                  <a:pt x="1654089" y="203150"/>
                </a:lnTo>
                <a:lnTo>
                  <a:pt x="1656769" y="211745"/>
                </a:lnTo>
                <a:lnTo>
                  <a:pt x="1697225" y="187708"/>
                </a:lnTo>
                <a:lnTo>
                  <a:pt x="1719947" y="143335"/>
                </a:lnTo>
                <a:lnTo>
                  <a:pt x="1724300" y="105928"/>
                </a:lnTo>
                <a:lnTo>
                  <a:pt x="1723208" y="86516"/>
                </a:lnTo>
                <a:lnTo>
                  <a:pt x="1706831" y="37114"/>
                </a:lnTo>
                <a:lnTo>
                  <a:pt x="1672120" y="5542"/>
                </a:lnTo>
                <a:lnTo>
                  <a:pt x="1656769" y="0"/>
                </a:lnTo>
                <a:close/>
              </a:path>
              <a:path extrusionOk="0" h="212089" w="1724660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2115718" y="3160709"/>
            <a:ext cx="1184910" cy="212090"/>
          </a:xfrm>
          <a:custGeom>
            <a:rect b="b" l="l" r="r" t="t"/>
            <a:pathLst>
              <a:path extrusionOk="0" h="212089" w="1184910">
                <a:moveTo>
                  <a:pt x="1117083" y="0"/>
                </a:moveTo>
                <a:lnTo>
                  <a:pt x="1114069" y="8595"/>
                </a:lnTo>
                <a:lnTo>
                  <a:pt x="1126326" y="13914"/>
                </a:lnTo>
                <a:lnTo>
                  <a:pt x="1136867" y="21277"/>
                </a:lnTo>
                <a:lnTo>
                  <a:pt x="1158271" y="55409"/>
                </a:lnTo>
                <a:lnTo>
                  <a:pt x="1165303" y="104811"/>
                </a:lnTo>
                <a:lnTo>
                  <a:pt x="1164518" y="123487"/>
                </a:lnTo>
                <a:lnTo>
                  <a:pt x="1152745" y="169217"/>
                </a:lnTo>
                <a:lnTo>
                  <a:pt x="1126469" y="197806"/>
                </a:lnTo>
                <a:lnTo>
                  <a:pt x="1114403" y="203150"/>
                </a:lnTo>
                <a:lnTo>
                  <a:pt x="1117083" y="211745"/>
                </a:lnTo>
                <a:lnTo>
                  <a:pt x="1157538" y="187708"/>
                </a:lnTo>
                <a:lnTo>
                  <a:pt x="1180260" y="143335"/>
                </a:lnTo>
                <a:lnTo>
                  <a:pt x="1184614" y="105928"/>
                </a:lnTo>
                <a:lnTo>
                  <a:pt x="1183522" y="86516"/>
                </a:lnTo>
                <a:lnTo>
                  <a:pt x="1167145" y="37114"/>
                </a:lnTo>
                <a:lnTo>
                  <a:pt x="1132434" y="5542"/>
                </a:lnTo>
                <a:lnTo>
                  <a:pt x="1117083" y="0"/>
                </a:lnTo>
                <a:close/>
              </a:path>
              <a:path extrusionOk="0" h="212089" w="1184910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993139" y="1779411"/>
            <a:ext cx="59640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ID3 computes information gain for all attributes.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𝐺𝑎i𝑛 𝑆, Wi𝑛𝑑𝑦	= 0.048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𝐺𝑎i𝑛 𝑆, 𝐻𝑢𝑚i𝑑i𝑡𝑦	= 0.151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𝐺𝑎i𝑛 𝑆, 𝑇𝑒𝑚𝑝𝑒𝑟𝑎𝑡𝑢𝑟𝑒	= 0.029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𝐺𝑎i𝑛  𝑆, 𝑂𝑢𝑡𝑙𝑜𝑜𝑘	= 0. 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41300" marR="5080" rtl="0" algn="l">
              <a:lnSpc>
                <a:spcPct val="110500"/>
              </a:lnSpc>
              <a:spcBef>
                <a:spcPts val="9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ID3 would choose outlook as the attribute for 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root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decision tree.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426084" rtl="0" algn="l">
              <a:lnSpc>
                <a:spcPct val="110500"/>
              </a:lnSpc>
              <a:spcBef>
                <a:spcPts val="8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Branches are created below the root for each of this  possible values, i.e., sunny, overcast, rainy.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9525" rtl="0" algn="l">
              <a:lnSpc>
                <a:spcPct val="895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process of selecting a new attribute and  partitioning the training examples is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repeated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each  nonterminal descendant node.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8284621" y="3465067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9213250" y="3465067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9894012" y="3480307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7095069" y="5062220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7864423" y="5062220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10363665" y="5062220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11168359" y="5062220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916957" y="623325"/>
            <a:ext cx="3060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Example</a:t>
            </a:r>
            <a:endParaRPr sz="4400"/>
          </a:p>
        </p:txBody>
      </p:sp>
      <p:sp>
        <p:nvSpPr>
          <p:cNvPr id="326" name="Google Shape;326;p30"/>
          <p:cNvSpPr txBox="1"/>
          <p:nvPr/>
        </p:nvSpPr>
        <p:spPr>
          <a:xfrm>
            <a:off x="916939" y="1819147"/>
            <a:ext cx="4872990" cy="5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-228600" lvl="0" marL="241300" marR="508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Given the decision tree, predict the class of a new  unseen instance.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916939" y="3940555"/>
            <a:ext cx="42710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𝑜𝑢𝑡𝑙𝑜𝑜𝑘 = 𝑠𝑢𝑛𝑛𝑦, ℎ𝑢𝑚i𝑑i𝑡𝑦 = ℎi𝑔ℎ → 𝑛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328" name="Google Shape;328;p30"/>
          <p:cNvGraphicFramePr/>
          <p:nvPr/>
        </p:nvGraphicFramePr>
        <p:xfrm>
          <a:off x="1153780" y="25988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816600"/>
                <a:gridCol w="1163325"/>
                <a:gridCol w="899150"/>
                <a:gridCol w="700400"/>
                <a:gridCol w="595625"/>
              </a:tblGrid>
              <a:tr h="37085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Outlook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Temperature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Windy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Class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sunny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cool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?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9" name="Google Shape;329;p30"/>
          <p:cNvGrpSpPr/>
          <p:nvPr/>
        </p:nvGrpSpPr>
        <p:grpSpPr>
          <a:xfrm>
            <a:off x="5933803" y="1755648"/>
            <a:ext cx="5959493" cy="3425952"/>
            <a:chOff x="5933803" y="1755648"/>
            <a:chExt cx="5959493" cy="3425952"/>
          </a:xfrm>
        </p:grpSpPr>
        <p:pic>
          <p:nvPicPr>
            <p:cNvPr id="330" name="Google Shape;33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384" y="1755648"/>
              <a:ext cx="5772912" cy="3425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0"/>
            <p:cNvSpPr/>
            <p:nvPr/>
          </p:nvSpPr>
          <p:spPr>
            <a:xfrm>
              <a:off x="5933803" y="1947410"/>
              <a:ext cx="2666365" cy="2666365"/>
            </a:xfrm>
            <a:custGeom>
              <a:rect b="b" l="l" r="r" t="t"/>
              <a:pathLst>
                <a:path extrusionOk="0" h="2666365" w="2666365">
                  <a:moveTo>
                    <a:pt x="26940" y="2585462"/>
                  </a:moveTo>
                  <a:lnTo>
                    <a:pt x="0" y="2666284"/>
                  </a:lnTo>
                  <a:lnTo>
                    <a:pt x="80821" y="2639343"/>
                  </a:lnTo>
                  <a:lnTo>
                    <a:pt x="71835" y="2630356"/>
                  </a:lnTo>
                  <a:lnTo>
                    <a:pt x="53887" y="2630356"/>
                  </a:lnTo>
                  <a:lnTo>
                    <a:pt x="35927" y="2612396"/>
                  </a:lnTo>
                  <a:lnTo>
                    <a:pt x="44900" y="2603422"/>
                  </a:lnTo>
                  <a:lnTo>
                    <a:pt x="26940" y="2585462"/>
                  </a:lnTo>
                  <a:close/>
                </a:path>
                <a:path extrusionOk="0" h="2666365" w="2666365">
                  <a:moveTo>
                    <a:pt x="44900" y="2603422"/>
                  </a:moveTo>
                  <a:lnTo>
                    <a:pt x="35927" y="2612396"/>
                  </a:lnTo>
                  <a:lnTo>
                    <a:pt x="53887" y="2630356"/>
                  </a:lnTo>
                  <a:lnTo>
                    <a:pt x="62861" y="2621382"/>
                  </a:lnTo>
                  <a:lnTo>
                    <a:pt x="44900" y="2603422"/>
                  </a:lnTo>
                  <a:close/>
                </a:path>
                <a:path extrusionOk="0" h="2666365" w="2666365">
                  <a:moveTo>
                    <a:pt x="62861" y="2621382"/>
                  </a:moveTo>
                  <a:lnTo>
                    <a:pt x="53887" y="2630356"/>
                  </a:lnTo>
                  <a:lnTo>
                    <a:pt x="71835" y="2630356"/>
                  </a:lnTo>
                  <a:lnTo>
                    <a:pt x="62861" y="2621382"/>
                  </a:lnTo>
                  <a:close/>
                </a:path>
                <a:path extrusionOk="0" h="2666365" w="2666365">
                  <a:moveTo>
                    <a:pt x="2648324" y="0"/>
                  </a:moveTo>
                  <a:lnTo>
                    <a:pt x="44900" y="2603422"/>
                  </a:lnTo>
                  <a:lnTo>
                    <a:pt x="62861" y="2621382"/>
                  </a:lnTo>
                  <a:lnTo>
                    <a:pt x="2666284" y="17960"/>
                  </a:lnTo>
                  <a:lnTo>
                    <a:pt x="26483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58c9297f8_0_476"/>
          <p:cNvSpPr txBox="1"/>
          <p:nvPr>
            <p:ph idx="1" type="subTitle"/>
          </p:nvPr>
        </p:nvSpPr>
        <p:spPr>
          <a:xfrm>
            <a:off x="852367" y="5024628"/>
            <a:ext cx="1443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K- Nearest Neighbors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>
          <a:xfrm>
            <a:off x="750803" y="532900"/>
            <a:ext cx="9860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Lecture Plan</a:t>
            </a:r>
            <a:endParaRPr sz="4400"/>
          </a:p>
        </p:txBody>
      </p:sp>
      <p:sp>
        <p:nvSpPr>
          <p:cNvPr id="84" name="Google Shape;84;p2"/>
          <p:cNvSpPr txBox="1"/>
          <p:nvPr/>
        </p:nvSpPr>
        <p:spPr>
          <a:xfrm>
            <a:off x="916960" y="1725675"/>
            <a:ext cx="83952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Classification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Naive Bayes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916953" y="623325"/>
            <a:ext cx="7263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Nearest Neighbors and k</a:t>
            </a:r>
            <a:endParaRPr sz="4400"/>
          </a:p>
        </p:txBody>
      </p:sp>
      <p:sp>
        <p:nvSpPr>
          <p:cNvPr id="342" name="Google Shape;342;p32"/>
          <p:cNvSpPr txBox="1"/>
          <p:nvPr/>
        </p:nvSpPr>
        <p:spPr>
          <a:xfrm>
            <a:off x="916939" y="1807971"/>
            <a:ext cx="90843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095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instance is assigned to the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common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class among the  instances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it. </a:t>
            </a:r>
            <a:endParaRPr sz="1100"/>
          </a:p>
          <a:p>
            <a:pPr indent="-2095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인스턴스는 유사한 인스턴스 중 가장 일반적인 클래스에 할당된다.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95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 is the number of nearest neighbors.</a:t>
            </a:r>
            <a:endParaRPr sz="1100"/>
          </a:p>
          <a:p>
            <a:pPr indent="-2095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K는 최근접 이웃의 수이다.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2396100" y="4234860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2790803" y="3947161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32"/>
          <p:cNvGrpSpPr/>
          <p:nvPr/>
        </p:nvGrpSpPr>
        <p:grpSpPr>
          <a:xfrm>
            <a:off x="2937205" y="4466424"/>
            <a:ext cx="1017045" cy="1080251"/>
            <a:chOff x="2937205" y="4466424"/>
            <a:chExt cx="1017045" cy="1080251"/>
          </a:xfrm>
        </p:grpSpPr>
        <p:sp>
          <p:nvSpPr>
            <p:cNvPr id="346" name="Google Shape;346;p32"/>
            <p:cNvSpPr/>
            <p:nvPr/>
          </p:nvSpPr>
          <p:spPr>
            <a:xfrm>
              <a:off x="2937205" y="4466424"/>
              <a:ext cx="302260" cy="484505"/>
            </a:xfrm>
            <a:custGeom>
              <a:rect b="b" l="l" r="r" t="t"/>
              <a:pathLst>
                <a:path extrusionOk="0" h="484504" w="302260">
                  <a:moveTo>
                    <a:pt x="18288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82880" y="182880"/>
                  </a:lnTo>
                  <a:lnTo>
                    <a:pt x="182880" y="0"/>
                  </a:lnTo>
                  <a:close/>
                </a:path>
                <a:path extrusionOk="0" h="484504" w="302260">
                  <a:moveTo>
                    <a:pt x="301929" y="301193"/>
                  </a:moveTo>
                  <a:lnTo>
                    <a:pt x="119049" y="301193"/>
                  </a:lnTo>
                  <a:lnTo>
                    <a:pt x="119049" y="484073"/>
                  </a:lnTo>
                  <a:lnTo>
                    <a:pt x="301929" y="484073"/>
                  </a:lnTo>
                  <a:lnTo>
                    <a:pt x="301929" y="301193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667531" y="4696129"/>
              <a:ext cx="195580" cy="624205"/>
            </a:xfrm>
            <a:custGeom>
              <a:rect b="b" l="l" r="r" t="t"/>
              <a:pathLst>
                <a:path extrusionOk="0" h="624204" w="195579">
                  <a:moveTo>
                    <a:pt x="182880" y="182880"/>
                  </a:moveTo>
                  <a:lnTo>
                    <a:pt x="91440" y="0"/>
                  </a:lnTo>
                  <a:lnTo>
                    <a:pt x="0" y="182880"/>
                  </a:lnTo>
                  <a:lnTo>
                    <a:pt x="182880" y="182880"/>
                  </a:lnTo>
                  <a:close/>
                </a:path>
                <a:path extrusionOk="0" h="624204" w="195579">
                  <a:moveTo>
                    <a:pt x="194995" y="623773"/>
                  </a:moveTo>
                  <a:lnTo>
                    <a:pt x="103555" y="440893"/>
                  </a:lnTo>
                  <a:lnTo>
                    <a:pt x="12115" y="623773"/>
                  </a:lnTo>
                  <a:lnTo>
                    <a:pt x="194995" y="62377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Google Shape;34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9005" y="4944145"/>
              <a:ext cx="195580" cy="199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2"/>
            <p:cNvSpPr/>
            <p:nvPr/>
          </p:nvSpPr>
          <p:spPr>
            <a:xfrm>
              <a:off x="2948410" y="4540835"/>
              <a:ext cx="1005840" cy="1005840"/>
            </a:xfrm>
            <a:custGeom>
              <a:rect b="b" l="l" r="r" t="t"/>
              <a:pathLst>
                <a:path extrusionOk="0" h="1005839" w="1005839">
                  <a:moveTo>
                    <a:pt x="0" y="502920"/>
                  </a:moveTo>
                  <a:lnTo>
                    <a:pt x="2302" y="454485"/>
                  </a:lnTo>
                  <a:lnTo>
                    <a:pt x="9068" y="407353"/>
                  </a:lnTo>
                  <a:lnTo>
                    <a:pt x="20087" y="361734"/>
                  </a:lnTo>
                  <a:lnTo>
                    <a:pt x="35149" y="317840"/>
                  </a:lnTo>
                  <a:lnTo>
                    <a:pt x="54043" y="275880"/>
                  </a:lnTo>
                  <a:lnTo>
                    <a:pt x="76557" y="236066"/>
                  </a:lnTo>
                  <a:lnTo>
                    <a:pt x="102482" y="198609"/>
                  </a:lnTo>
                  <a:lnTo>
                    <a:pt x="131605" y="163718"/>
                  </a:lnTo>
                  <a:lnTo>
                    <a:pt x="163718" y="131605"/>
                  </a:lnTo>
                  <a:lnTo>
                    <a:pt x="198609" y="102482"/>
                  </a:lnTo>
                  <a:lnTo>
                    <a:pt x="236066" y="76557"/>
                  </a:lnTo>
                  <a:lnTo>
                    <a:pt x="275880" y="54043"/>
                  </a:lnTo>
                  <a:lnTo>
                    <a:pt x="317840" y="35149"/>
                  </a:lnTo>
                  <a:lnTo>
                    <a:pt x="361734" y="20087"/>
                  </a:lnTo>
                  <a:lnTo>
                    <a:pt x="407353" y="9068"/>
                  </a:lnTo>
                  <a:lnTo>
                    <a:pt x="454485" y="2302"/>
                  </a:lnTo>
                  <a:lnTo>
                    <a:pt x="502920" y="0"/>
                  </a:lnTo>
                  <a:lnTo>
                    <a:pt x="551354" y="2302"/>
                  </a:lnTo>
                  <a:lnTo>
                    <a:pt x="598486" y="9068"/>
                  </a:lnTo>
                  <a:lnTo>
                    <a:pt x="644105" y="20087"/>
                  </a:lnTo>
                  <a:lnTo>
                    <a:pt x="687999" y="35149"/>
                  </a:lnTo>
                  <a:lnTo>
                    <a:pt x="729959" y="54043"/>
                  </a:lnTo>
                  <a:lnTo>
                    <a:pt x="769773" y="76557"/>
                  </a:lnTo>
                  <a:lnTo>
                    <a:pt x="807230" y="102482"/>
                  </a:lnTo>
                  <a:lnTo>
                    <a:pt x="842121" y="131605"/>
                  </a:lnTo>
                  <a:lnTo>
                    <a:pt x="874234" y="163718"/>
                  </a:lnTo>
                  <a:lnTo>
                    <a:pt x="903358" y="198609"/>
                  </a:lnTo>
                  <a:lnTo>
                    <a:pt x="929282" y="236066"/>
                  </a:lnTo>
                  <a:lnTo>
                    <a:pt x="951796" y="275880"/>
                  </a:lnTo>
                  <a:lnTo>
                    <a:pt x="970690" y="317840"/>
                  </a:lnTo>
                  <a:lnTo>
                    <a:pt x="985752" y="361734"/>
                  </a:lnTo>
                  <a:lnTo>
                    <a:pt x="996771" y="407353"/>
                  </a:lnTo>
                  <a:lnTo>
                    <a:pt x="1003537" y="454485"/>
                  </a:lnTo>
                  <a:lnTo>
                    <a:pt x="1005840" y="502920"/>
                  </a:lnTo>
                  <a:lnTo>
                    <a:pt x="1003537" y="551354"/>
                  </a:lnTo>
                  <a:lnTo>
                    <a:pt x="996771" y="598486"/>
                  </a:lnTo>
                  <a:lnTo>
                    <a:pt x="985752" y="644105"/>
                  </a:lnTo>
                  <a:lnTo>
                    <a:pt x="970690" y="687999"/>
                  </a:lnTo>
                  <a:lnTo>
                    <a:pt x="951796" y="729959"/>
                  </a:lnTo>
                  <a:lnTo>
                    <a:pt x="929282" y="769773"/>
                  </a:lnTo>
                  <a:lnTo>
                    <a:pt x="903358" y="807230"/>
                  </a:lnTo>
                  <a:lnTo>
                    <a:pt x="874234" y="842121"/>
                  </a:lnTo>
                  <a:lnTo>
                    <a:pt x="842121" y="874234"/>
                  </a:lnTo>
                  <a:lnTo>
                    <a:pt x="807230" y="903358"/>
                  </a:lnTo>
                  <a:lnTo>
                    <a:pt x="769773" y="929282"/>
                  </a:lnTo>
                  <a:lnTo>
                    <a:pt x="729959" y="951796"/>
                  </a:lnTo>
                  <a:lnTo>
                    <a:pt x="687999" y="970690"/>
                  </a:lnTo>
                  <a:lnTo>
                    <a:pt x="644105" y="985752"/>
                  </a:lnTo>
                  <a:lnTo>
                    <a:pt x="598486" y="996771"/>
                  </a:lnTo>
                  <a:lnTo>
                    <a:pt x="551354" y="1003537"/>
                  </a:lnTo>
                  <a:lnTo>
                    <a:pt x="502920" y="1005840"/>
                  </a:lnTo>
                  <a:lnTo>
                    <a:pt x="454485" y="1003537"/>
                  </a:lnTo>
                  <a:lnTo>
                    <a:pt x="407353" y="996771"/>
                  </a:lnTo>
                  <a:lnTo>
                    <a:pt x="361734" y="985752"/>
                  </a:lnTo>
                  <a:lnTo>
                    <a:pt x="317840" y="970690"/>
                  </a:lnTo>
                  <a:lnTo>
                    <a:pt x="275880" y="951796"/>
                  </a:lnTo>
                  <a:lnTo>
                    <a:pt x="236066" y="929282"/>
                  </a:lnTo>
                  <a:lnTo>
                    <a:pt x="198609" y="903358"/>
                  </a:lnTo>
                  <a:lnTo>
                    <a:pt x="163718" y="874234"/>
                  </a:lnTo>
                  <a:lnTo>
                    <a:pt x="131605" y="842121"/>
                  </a:lnTo>
                  <a:lnTo>
                    <a:pt x="102482" y="807230"/>
                  </a:lnTo>
                  <a:lnTo>
                    <a:pt x="76557" y="769773"/>
                  </a:lnTo>
                  <a:lnTo>
                    <a:pt x="54043" y="729959"/>
                  </a:lnTo>
                  <a:lnTo>
                    <a:pt x="35149" y="687999"/>
                  </a:lnTo>
                  <a:lnTo>
                    <a:pt x="20087" y="644105"/>
                  </a:lnTo>
                  <a:lnTo>
                    <a:pt x="9068" y="598486"/>
                  </a:lnTo>
                  <a:lnTo>
                    <a:pt x="2302" y="551354"/>
                  </a:lnTo>
                  <a:lnTo>
                    <a:pt x="0" y="50292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2"/>
          <p:cNvSpPr/>
          <p:nvPr/>
        </p:nvSpPr>
        <p:spPr>
          <a:xfrm>
            <a:off x="1866414" y="4621110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1957854" y="3965684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1399284" y="4970447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2701890" y="5153327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1848995" y="5642297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4182083" y="4143420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4833804" y="6012196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4519033" y="4879007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5004762" y="514569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4562721" y="4449395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4230705" y="5536087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80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5016684" y="5444647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3997472" y="579846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80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3292434" y="5209540"/>
            <a:ext cx="3429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k=3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7658494" y="4159288"/>
            <a:ext cx="2017572" cy="1838325"/>
            <a:chOff x="7658494" y="4159288"/>
            <a:chExt cx="2017572" cy="1838325"/>
          </a:xfrm>
        </p:grpSpPr>
        <p:sp>
          <p:nvSpPr>
            <p:cNvPr id="365" name="Google Shape;365;p32"/>
            <p:cNvSpPr/>
            <p:nvPr/>
          </p:nvSpPr>
          <p:spPr>
            <a:xfrm>
              <a:off x="7658494" y="4250728"/>
              <a:ext cx="843280" cy="1101725"/>
            </a:xfrm>
            <a:custGeom>
              <a:rect b="b" l="l" r="r" t="t"/>
              <a:pathLst>
                <a:path extrusionOk="0" h="1101725" w="843279">
                  <a:moveTo>
                    <a:pt x="18288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82880" y="182880"/>
                  </a:lnTo>
                  <a:lnTo>
                    <a:pt x="182880" y="0"/>
                  </a:lnTo>
                  <a:close/>
                </a:path>
                <a:path extrusionOk="0" h="1101725" w="843279">
                  <a:moveTo>
                    <a:pt x="488670" y="918464"/>
                  </a:moveTo>
                  <a:lnTo>
                    <a:pt x="305790" y="918464"/>
                  </a:lnTo>
                  <a:lnTo>
                    <a:pt x="305790" y="1101344"/>
                  </a:lnTo>
                  <a:lnTo>
                    <a:pt x="488670" y="1101344"/>
                  </a:lnTo>
                  <a:lnTo>
                    <a:pt x="488670" y="918464"/>
                  </a:lnTo>
                  <a:close/>
                </a:path>
                <a:path extrusionOk="0" h="1101725" w="843279">
                  <a:moveTo>
                    <a:pt x="723988" y="231571"/>
                  </a:moveTo>
                  <a:lnTo>
                    <a:pt x="541108" y="231571"/>
                  </a:lnTo>
                  <a:lnTo>
                    <a:pt x="541108" y="414451"/>
                  </a:lnTo>
                  <a:lnTo>
                    <a:pt x="723988" y="414451"/>
                  </a:lnTo>
                  <a:lnTo>
                    <a:pt x="723988" y="231571"/>
                  </a:lnTo>
                  <a:close/>
                </a:path>
                <a:path extrusionOk="0" h="1101725" w="843279">
                  <a:moveTo>
                    <a:pt x="843051" y="532752"/>
                  </a:moveTo>
                  <a:lnTo>
                    <a:pt x="660171" y="532752"/>
                  </a:lnTo>
                  <a:lnTo>
                    <a:pt x="660171" y="715632"/>
                  </a:lnTo>
                  <a:lnTo>
                    <a:pt x="843051" y="715632"/>
                  </a:lnTo>
                  <a:lnTo>
                    <a:pt x="843051" y="53275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929941" y="4159288"/>
              <a:ext cx="746125" cy="1838325"/>
            </a:xfrm>
            <a:custGeom>
              <a:rect b="b" l="l" r="r" t="t"/>
              <a:pathLst>
                <a:path extrusionOk="0" h="1838325" w="746125">
                  <a:moveTo>
                    <a:pt x="182880" y="735584"/>
                  </a:moveTo>
                  <a:lnTo>
                    <a:pt x="91440" y="552704"/>
                  </a:lnTo>
                  <a:lnTo>
                    <a:pt x="0" y="735584"/>
                  </a:lnTo>
                  <a:lnTo>
                    <a:pt x="182880" y="735584"/>
                  </a:lnTo>
                  <a:close/>
                </a:path>
                <a:path extrusionOk="0" h="1838325" w="746125">
                  <a:moveTo>
                    <a:pt x="194983" y="1176477"/>
                  </a:moveTo>
                  <a:lnTo>
                    <a:pt x="103543" y="993597"/>
                  </a:lnTo>
                  <a:lnTo>
                    <a:pt x="12103" y="1176477"/>
                  </a:lnTo>
                  <a:lnTo>
                    <a:pt x="194983" y="1176477"/>
                  </a:lnTo>
                  <a:close/>
                </a:path>
                <a:path extrusionOk="0" h="1838325" w="746125">
                  <a:moveTo>
                    <a:pt x="512813" y="1837931"/>
                  </a:moveTo>
                  <a:lnTo>
                    <a:pt x="421373" y="1655051"/>
                  </a:lnTo>
                  <a:lnTo>
                    <a:pt x="329933" y="1837931"/>
                  </a:lnTo>
                  <a:lnTo>
                    <a:pt x="512813" y="1837931"/>
                  </a:lnTo>
                  <a:close/>
                </a:path>
                <a:path extrusionOk="0" h="1838325" w="746125">
                  <a:moveTo>
                    <a:pt x="697420" y="182880"/>
                  </a:moveTo>
                  <a:lnTo>
                    <a:pt x="605980" y="0"/>
                  </a:lnTo>
                  <a:lnTo>
                    <a:pt x="514540" y="182880"/>
                  </a:lnTo>
                  <a:lnTo>
                    <a:pt x="697420" y="182880"/>
                  </a:lnTo>
                  <a:close/>
                </a:path>
                <a:path extrusionOk="0" h="1838325" w="746125">
                  <a:moveTo>
                    <a:pt x="746036" y="1575549"/>
                  </a:moveTo>
                  <a:lnTo>
                    <a:pt x="654596" y="1392669"/>
                  </a:lnTo>
                  <a:lnTo>
                    <a:pt x="563156" y="1575549"/>
                  </a:lnTo>
                  <a:lnTo>
                    <a:pt x="746036" y="157554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11408" y="4960010"/>
              <a:ext cx="195580" cy="199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2"/>
            <p:cNvSpPr/>
            <p:nvPr/>
          </p:nvSpPr>
          <p:spPr>
            <a:xfrm>
              <a:off x="7890007" y="4238927"/>
              <a:ext cx="1645920" cy="1645920"/>
            </a:xfrm>
            <a:custGeom>
              <a:rect b="b" l="l" r="r" t="t"/>
              <a:pathLst>
                <a:path extrusionOk="0" h="1645920" w="1645920">
                  <a:moveTo>
                    <a:pt x="0" y="822960"/>
                  </a:moveTo>
                  <a:lnTo>
                    <a:pt x="1397" y="774604"/>
                  </a:lnTo>
                  <a:lnTo>
                    <a:pt x="5536" y="726985"/>
                  </a:lnTo>
                  <a:lnTo>
                    <a:pt x="12341" y="680179"/>
                  </a:lnTo>
                  <a:lnTo>
                    <a:pt x="21734" y="634262"/>
                  </a:lnTo>
                  <a:lnTo>
                    <a:pt x="33639" y="589313"/>
                  </a:lnTo>
                  <a:lnTo>
                    <a:pt x="47977" y="545409"/>
                  </a:lnTo>
                  <a:lnTo>
                    <a:pt x="64672" y="502626"/>
                  </a:lnTo>
                  <a:lnTo>
                    <a:pt x="83646" y="461043"/>
                  </a:lnTo>
                  <a:lnTo>
                    <a:pt x="104823" y="420735"/>
                  </a:lnTo>
                  <a:lnTo>
                    <a:pt x="128124" y="381780"/>
                  </a:lnTo>
                  <a:lnTo>
                    <a:pt x="153474" y="344256"/>
                  </a:lnTo>
                  <a:lnTo>
                    <a:pt x="180795" y="308240"/>
                  </a:lnTo>
                  <a:lnTo>
                    <a:pt x="210009" y="273808"/>
                  </a:lnTo>
                  <a:lnTo>
                    <a:pt x="241039" y="241039"/>
                  </a:lnTo>
                  <a:lnTo>
                    <a:pt x="273808" y="210009"/>
                  </a:lnTo>
                  <a:lnTo>
                    <a:pt x="308240" y="180795"/>
                  </a:lnTo>
                  <a:lnTo>
                    <a:pt x="344256" y="153474"/>
                  </a:lnTo>
                  <a:lnTo>
                    <a:pt x="381780" y="128124"/>
                  </a:lnTo>
                  <a:lnTo>
                    <a:pt x="420735" y="104823"/>
                  </a:lnTo>
                  <a:lnTo>
                    <a:pt x="461043" y="83646"/>
                  </a:lnTo>
                  <a:lnTo>
                    <a:pt x="502626" y="64672"/>
                  </a:lnTo>
                  <a:lnTo>
                    <a:pt x="545409" y="47977"/>
                  </a:lnTo>
                  <a:lnTo>
                    <a:pt x="589313" y="33639"/>
                  </a:lnTo>
                  <a:lnTo>
                    <a:pt x="634262" y="21734"/>
                  </a:lnTo>
                  <a:lnTo>
                    <a:pt x="680179" y="12341"/>
                  </a:lnTo>
                  <a:lnTo>
                    <a:pt x="726985" y="5536"/>
                  </a:lnTo>
                  <a:lnTo>
                    <a:pt x="774604" y="1397"/>
                  </a:lnTo>
                  <a:lnTo>
                    <a:pt x="822960" y="0"/>
                  </a:lnTo>
                  <a:lnTo>
                    <a:pt x="871315" y="1397"/>
                  </a:lnTo>
                  <a:lnTo>
                    <a:pt x="918934" y="5536"/>
                  </a:lnTo>
                  <a:lnTo>
                    <a:pt x="965740" y="12341"/>
                  </a:lnTo>
                  <a:lnTo>
                    <a:pt x="1011657" y="21734"/>
                  </a:lnTo>
                  <a:lnTo>
                    <a:pt x="1056606" y="33639"/>
                  </a:lnTo>
                  <a:lnTo>
                    <a:pt x="1100510" y="47977"/>
                  </a:lnTo>
                  <a:lnTo>
                    <a:pt x="1143293" y="64672"/>
                  </a:lnTo>
                  <a:lnTo>
                    <a:pt x="1184876" y="83646"/>
                  </a:lnTo>
                  <a:lnTo>
                    <a:pt x="1225184" y="104823"/>
                  </a:lnTo>
                  <a:lnTo>
                    <a:pt x="1264139" y="128124"/>
                  </a:lnTo>
                  <a:lnTo>
                    <a:pt x="1301663" y="153474"/>
                  </a:lnTo>
                  <a:lnTo>
                    <a:pt x="1337679" y="180795"/>
                  </a:lnTo>
                  <a:lnTo>
                    <a:pt x="1372110" y="210009"/>
                  </a:lnTo>
                  <a:lnTo>
                    <a:pt x="1404880" y="241039"/>
                  </a:lnTo>
                  <a:lnTo>
                    <a:pt x="1435910" y="273808"/>
                  </a:lnTo>
                  <a:lnTo>
                    <a:pt x="1465124" y="308240"/>
                  </a:lnTo>
                  <a:lnTo>
                    <a:pt x="1492445" y="344256"/>
                  </a:lnTo>
                  <a:lnTo>
                    <a:pt x="1517794" y="381780"/>
                  </a:lnTo>
                  <a:lnTo>
                    <a:pt x="1541096" y="420735"/>
                  </a:lnTo>
                  <a:lnTo>
                    <a:pt x="1562273" y="461043"/>
                  </a:lnTo>
                  <a:lnTo>
                    <a:pt x="1581247" y="502626"/>
                  </a:lnTo>
                  <a:lnTo>
                    <a:pt x="1597942" y="545409"/>
                  </a:lnTo>
                  <a:lnTo>
                    <a:pt x="1612280" y="589313"/>
                  </a:lnTo>
                  <a:lnTo>
                    <a:pt x="1624185" y="634262"/>
                  </a:lnTo>
                  <a:lnTo>
                    <a:pt x="1633578" y="680179"/>
                  </a:lnTo>
                  <a:lnTo>
                    <a:pt x="1640383" y="726985"/>
                  </a:lnTo>
                  <a:lnTo>
                    <a:pt x="1644522" y="774604"/>
                  </a:lnTo>
                  <a:lnTo>
                    <a:pt x="1645920" y="822960"/>
                  </a:lnTo>
                  <a:lnTo>
                    <a:pt x="1644522" y="871315"/>
                  </a:lnTo>
                  <a:lnTo>
                    <a:pt x="1640383" y="918934"/>
                  </a:lnTo>
                  <a:lnTo>
                    <a:pt x="1633578" y="965740"/>
                  </a:lnTo>
                  <a:lnTo>
                    <a:pt x="1624185" y="1011657"/>
                  </a:lnTo>
                  <a:lnTo>
                    <a:pt x="1612280" y="1056606"/>
                  </a:lnTo>
                  <a:lnTo>
                    <a:pt x="1597942" y="1100510"/>
                  </a:lnTo>
                  <a:lnTo>
                    <a:pt x="1581247" y="1143293"/>
                  </a:lnTo>
                  <a:lnTo>
                    <a:pt x="1562273" y="1184876"/>
                  </a:lnTo>
                  <a:lnTo>
                    <a:pt x="1541096" y="1225184"/>
                  </a:lnTo>
                  <a:lnTo>
                    <a:pt x="1517794" y="1264139"/>
                  </a:lnTo>
                  <a:lnTo>
                    <a:pt x="1492445" y="1301663"/>
                  </a:lnTo>
                  <a:lnTo>
                    <a:pt x="1465124" y="1337679"/>
                  </a:lnTo>
                  <a:lnTo>
                    <a:pt x="1435910" y="1372110"/>
                  </a:lnTo>
                  <a:lnTo>
                    <a:pt x="1404880" y="1404880"/>
                  </a:lnTo>
                  <a:lnTo>
                    <a:pt x="1372110" y="1435910"/>
                  </a:lnTo>
                  <a:lnTo>
                    <a:pt x="1337679" y="1465124"/>
                  </a:lnTo>
                  <a:lnTo>
                    <a:pt x="1301663" y="1492445"/>
                  </a:lnTo>
                  <a:lnTo>
                    <a:pt x="1264139" y="1517794"/>
                  </a:lnTo>
                  <a:lnTo>
                    <a:pt x="1225184" y="1541096"/>
                  </a:lnTo>
                  <a:lnTo>
                    <a:pt x="1184876" y="1562273"/>
                  </a:lnTo>
                  <a:lnTo>
                    <a:pt x="1143293" y="1581247"/>
                  </a:lnTo>
                  <a:lnTo>
                    <a:pt x="1100510" y="1597942"/>
                  </a:lnTo>
                  <a:lnTo>
                    <a:pt x="1056606" y="1612280"/>
                  </a:lnTo>
                  <a:lnTo>
                    <a:pt x="1011657" y="1624185"/>
                  </a:lnTo>
                  <a:lnTo>
                    <a:pt x="965740" y="1633578"/>
                  </a:lnTo>
                  <a:lnTo>
                    <a:pt x="918934" y="1640383"/>
                  </a:lnTo>
                  <a:lnTo>
                    <a:pt x="871315" y="1644522"/>
                  </a:lnTo>
                  <a:lnTo>
                    <a:pt x="822960" y="1645920"/>
                  </a:lnTo>
                  <a:lnTo>
                    <a:pt x="774604" y="1644522"/>
                  </a:lnTo>
                  <a:lnTo>
                    <a:pt x="726985" y="1640383"/>
                  </a:lnTo>
                  <a:lnTo>
                    <a:pt x="680179" y="1633578"/>
                  </a:lnTo>
                  <a:lnTo>
                    <a:pt x="634262" y="1624185"/>
                  </a:lnTo>
                  <a:lnTo>
                    <a:pt x="589313" y="1612280"/>
                  </a:lnTo>
                  <a:lnTo>
                    <a:pt x="545409" y="1597942"/>
                  </a:lnTo>
                  <a:lnTo>
                    <a:pt x="502626" y="1581247"/>
                  </a:lnTo>
                  <a:lnTo>
                    <a:pt x="461043" y="1562273"/>
                  </a:lnTo>
                  <a:lnTo>
                    <a:pt x="420735" y="1541096"/>
                  </a:lnTo>
                  <a:lnTo>
                    <a:pt x="381780" y="1517794"/>
                  </a:lnTo>
                  <a:lnTo>
                    <a:pt x="344256" y="1492445"/>
                  </a:lnTo>
                  <a:lnTo>
                    <a:pt x="308240" y="1465124"/>
                  </a:lnTo>
                  <a:lnTo>
                    <a:pt x="273808" y="1435910"/>
                  </a:lnTo>
                  <a:lnTo>
                    <a:pt x="241039" y="1404880"/>
                  </a:lnTo>
                  <a:lnTo>
                    <a:pt x="210009" y="1372110"/>
                  </a:lnTo>
                  <a:lnTo>
                    <a:pt x="180795" y="1337679"/>
                  </a:lnTo>
                  <a:lnTo>
                    <a:pt x="153474" y="1301663"/>
                  </a:lnTo>
                  <a:lnTo>
                    <a:pt x="128124" y="1264139"/>
                  </a:lnTo>
                  <a:lnTo>
                    <a:pt x="104823" y="1225184"/>
                  </a:lnTo>
                  <a:lnTo>
                    <a:pt x="83646" y="1184876"/>
                  </a:lnTo>
                  <a:lnTo>
                    <a:pt x="64672" y="1143293"/>
                  </a:lnTo>
                  <a:lnTo>
                    <a:pt x="47977" y="1100510"/>
                  </a:lnTo>
                  <a:lnTo>
                    <a:pt x="33639" y="1056606"/>
                  </a:lnTo>
                  <a:lnTo>
                    <a:pt x="21734" y="1011657"/>
                  </a:lnTo>
                  <a:lnTo>
                    <a:pt x="12341" y="965740"/>
                  </a:lnTo>
                  <a:lnTo>
                    <a:pt x="5536" y="918934"/>
                  </a:lnTo>
                  <a:lnTo>
                    <a:pt x="1397" y="871315"/>
                  </a:lnTo>
                  <a:lnTo>
                    <a:pt x="0" y="82296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32"/>
          <p:cNvSpPr/>
          <p:nvPr/>
        </p:nvSpPr>
        <p:spPr>
          <a:xfrm>
            <a:off x="8053208" y="3963024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7128818" y="4636974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7220258" y="3981547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6661688" y="4986311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7111399" y="5658162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10096207" y="6028061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9781438" y="4894872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10267166" y="5161558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9825126" y="4465259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80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10279088" y="5460512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80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8564615" y="5614923"/>
            <a:ext cx="3429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k=5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>
            <p:ph type="title"/>
          </p:nvPr>
        </p:nvSpPr>
        <p:spPr>
          <a:xfrm>
            <a:off x="916958" y="623325"/>
            <a:ext cx="8136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k-Nearest Neighbors</a:t>
            </a:r>
            <a:endParaRPr sz="4400"/>
          </a:p>
        </p:txBody>
      </p:sp>
      <p:sp>
        <p:nvSpPr>
          <p:cNvPr id="385" name="Google Shape;385;p33"/>
          <p:cNvSpPr txBox="1"/>
          <p:nvPr/>
        </p:nvSpPr>
        <p:spPr>
          <a:xfrm>
            <a:off x="916939" y="1807971"/>
            <a:ext cx="10319385" cy="2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principle behind nearest neighbor methods is to find a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predefined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of training samples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closest in distance to the new point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and 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the label from these.</a:t>
            </a:r>
            <a:endParaRPr/>
          </a:p>
          <a:p>
            <a:pPr indent="-508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기본 원리 : 새 인스턴스에서 가장 가까운 거리에서 미리 정의된 수의 훈련 샘플을 찾고, 이것들의 라벨을 예측한다. 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"/>
          <p:cNvSpPr txBox="1"/>
          <p:nvPr>
            <p:ph type="title"/>
          </p:nvPr>
        </p:nvSpPr>
        <p:spPr>
          <a:xfrm>
            <a:off x="916958" y="623325"/>
            <a:ext cx="8136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k-Nearest Neighbors</a:t>
            </a:r>
            <a:endParaRPr sz="4400"/>
          </a:p>
        </p:txBody>
      </p:sp>
      <p:sp>
        <p:nvSpPr>
          <p:cNvPr id="391" name="Google Shape;391;p11"/>
          <p:cNvSpPr txBox="1"/>
          <p:nvPr/>
        </p:nvSpPr>
        <p:spPr>
          <a:xfrm>
            <a:off x="916939" y="1807971"/>
            <a:ext cx="10319385" cy="4419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How does it work?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9271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Define k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9271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distances between the new instance and each training instance</a:t>
            </a:r>
            <a:endParaRPr/>
          </a:p>
          <a:p>
            <a:pPr indent="0" lvl="4" marL="4699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새 인스턴스와 각 학습 데이터 간의 거리 를 계산합니다. 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9271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Sort the training instances based on the distances</a:t>
            </a:r>
            <a:endParaRPr/>
          </a:p>
          <a:p>
            <a:pPr indent="0" lvl="2" marL="4699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거리에 따라 학습 데이터들을 정렬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9271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Take k nearest neighbors</a:t>
            </a:r>
            <a:endParaRPr/>
          </a:p>
          <a:p>
            <a:pPr indent="0" lvl="2" marL="4699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k 개의 최근접 이웃을 확인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9271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Classify the new instance based on a majority vote of its neighbor</a:t>
            </a:r>
            <a:endParaRPr/>
          </a:p>
          <a:p>
            <a:pPr indent="0" lvl="2" marL="4699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이웃중에서 가장 많이 나온 곳으로 분류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type="title"/>
          </p:nvPr>
        </p:nvSpPr>
        <p:spPr>
          <a:xfrm>
            <a:off x="932753" y="623325"/>
            <a:ext cx="8628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Distance Metrics</a:t>
            </a:r>
            <a:endParaRPr sz="4400"/>
          </a:p>
        </p:txBody>
      </p:sp>
      <p:sp>
        <p:nvSpPr>
          <p:cNvPr id="397" name="Google Shape;397;p34"/>
          <p:cNvSpPr txBox="1"/>
          <p:nvPr/>
        </p:nvSpPr>
        <p:spPr>
          <a:xfrm>
            <a:off x="1246564" y="1887503"/>
            <a:ext cx="7008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Euclidian Distance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98" name="Google Shape;3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718" y="2876529"/>
            <a:ext cx="4518476" cy="31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6016426" y="6633971"/>
            <a:ext cx="197929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https://en.wikipedia.org/wiki/Euclidean_distance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ichi.pro/assets/images/max/724/1*hUrrJWqXysnlF4zMbNrKVg.png" id="400" name="Google Shape;40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5216" y="2876529"/>
            <a:ext cx="26765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title"/>
          </p:nvPr>
        </p:nvSpPr>
        <p:spPr>
          <a:xfrm>
            <a:off x="916956" y="623325"/>
            <a:ext cx="5988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Distance Metrics</a:t>
            </a:r>
            <a:endParaRPr sz="4400"/>
          </a:p>
        </p:txBody>
      </p:sp>
      <p:sp>
        <p:nvSpPr>
          <p:cNvPr id="406" name="Google Shape;406;p35"/>
          <p:cNvSpPr txBox="1"/>
          <p:nvPr/>
        </p:nvSpPr>
        <p:spPr>
          <a:xfrm>
            <a:off x="891539" y="1807971"/>
            <a:ext cx="9681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Manhattan Distance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954" lvl="1" marL="76962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distance between two points is the sum of the absolute differences.</a:t>
            </a:r>
            <a:endParaRPr b="0" baseline="-25000" i="0" sz="2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794" y="4489279"/>
            <a:ext cx="3447726" cy="164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2247" y="2941678"/>
            <a:ext cx="3126017" cy="285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4722192" y="6707123"/>
            <a:ext cx="196723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https://en.wikipedia.org/wiki/Taxicab_geometry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5126" y="3007975"/>
            <a:ext cx="3447725" cy="126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chi.pro/assets/images/max/724/1*nSBd4Q8nA9zo_8iVUHa69w.png" id="411" name="Google Shape;41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1090" y="3151017"/>
            <a:ext cx="26860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916959" y="623325"/>
            <a:ext cx="6873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Distance Metrics</a:t>
            </a:r>
            <a:endParaRPr sz="4400"/>
          </a:p>
        </p:txBody>
      </p:sp>
      <p:sp>
        <p:nvSpPr>
          <p:cNvPr id="417" name="Google Shape;417;p36"/>
          <p:cNvSpPr txBox="1"/>
          <p:nvPr/>
        </p:nvSpPr>
        <p:spPr>
          <a:xfrm>
            <a:off x="891539" y="1807971"/>
            <a:ext cx="7727528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Chebyshev Distance (체비쇼프 거리)</a:t>
            </a:r>
            <a:endParaRPr b="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623" y="3633215"/>
            <a:ext cx="2651759" cy="271576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1374139" y="3638804"/>
            <a:ext cx="4036695" cy="1735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체비 쇼프 거리는 좌표 차원을 따라 두 벡터 간의 가장 큰 차이로 정의됩니다. 즉, 단순히 한 축을 따른 최대 거리입니다. 그 특성으로 인해 왕이 한 사각형에서 다른 사각형으로 이동하는 데 필요한 최소 이동 횟수가 체비 쇼프 거리와 같기 때문에 종종 체스 판 거리라고합니다.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5234747" y="6627876"/>
            <a:ext cx="204470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https://en.wikipedia.org/wiki/Chebyshev_distance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148" y="2251675"/>
            <a:ext cx="3677875" cy="13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6046086" y="2339264"/>
            <a:ext cx="54825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예를들면, x = (1, 3, 2), y = (7, 0, -3) 이라 할때,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|x - y| = |(-6, 3, 5)| 이므로    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절댓값의 최대값이 6이 됩니다. </a:t>
            </a: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77337" y="3633215"/>
            <a:ext cx="26765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916959" y="623325"/>
            <a:ext cx="7003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Distance Metrics</a:t>
            </a:r>
            <a:endParaRPr sz="4400"/>
          </a:p>
        </p:txBody>
      </p:sp>
      <p:sp>
        <p:nvSpPr>
          <p:cNvPr id="429" name="Google Shape;429;p37"/>
          <p:cNvSpPr txBox="1"/>
          <p:nvPr/>
        </p:nvSpPr>
        <p:spPr>
          <a:xfrm>
            <a:off x="904239" y="1807971"/>
            <a:ext cx="10272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Minkowski Distance (민코프스키 거리)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a generalization of both the Euclidean distance and the Manhattan distance.</a:t>
            </a:r>
            <a:endParaRPr b="0" i="0" sz="1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30" name="Google Shape;4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541" y="3502617"/>
            <a:ext cx="3813675" cy="26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chi.pro/assets/images/max/724/1*U3CcVaKC6yJ8uU_k7oBX3g.png" id="431" name="Google Shape;43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9786" y="3502617"/>
            <a:ext cx="26860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58c9297f8_0_509"/>
          <p:cNvSpPr txBox="1"/>
          <p:nvPr>
            <p:ph idx="1" type="subTitle"/>
          </p:nvPr>
        </p:nvSpPr>
        <p:spPr>
          <a:xfrm>
            <a:off x="852367" y="5024628"/>
            <a:ext cx="1443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Support Vector Machines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916957" y="623325"/>
            <a:ext cx="11064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Which separating hyperplane?</a:t>
            </a:r>
            <a:endParaRPr sz="4400"/>
          </a:p>
        </p:txBody>
      </p:sp>
      <p:sp>
        <p:nvSpPr>
          <p:cNvPr id="442" name="Google Shape;442;p39"/>
          <p:cNvSpPr txBox="1"/>
          <p:nvPr/>
        </p:nvSpPr>
        <p:spPr>
          <a:xfrm>
            <a:off x="998560" y="1521167"/>
            <a:ext cx="9615589" cy="104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lot of possible solutions.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 finds an optimal solution.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3" name="Google Shape;443;p39"/>
          <p:cNvGrpSpPr/>
          <p:nvPr/>
        </p:nvGrpSpPr>
        <p:grpSpPr>
          <a:xfrm>
            <a:off x="3496335" y="3017521"/>
            <a:ext cx="3142882" cy="3618865"/>
            <a:chOff x="3496335" y="3017521"/>
            <a:chExt cx="3142882" cy="3618865"/>
          </a:xfrm>
        </p:grpSpPr>
        <p:sp>
          <p:nvSpPr>
            <p:cNvPr id="444" name="Google Shape;444;p39"/>
            <p:cNvSpPr/>
            <p:nvPr/>
          </p:nvSpPr>
          <p:spPr>
            <a:xfrm>
              <a:off x="3796779" y="3560190"/>
              <a:ext cx="882015" cy="1402080"/>
            </a:xfrm>
            <a:custGeom>
              <a:rect b="b" l="l" r="r" t="t"/>
              <a:pathLst>
                <a:path extrusionOk="0" h="1402079" w="882014">
                  <a:moveTo>
                    <a:pt x="182880" y="1219200"/>
                  </a:moveTo>
                  <a:lnTo>
                    <a:pt x="0" y="1219200"/>
                  </a:lnTo>
                  <a:lnTo>
                    <a:pt x="0" y="1402080"/>
                  </a:lnTo>
                  <a:lnTo>
                    <a:pt x="182880" y="1402080"/>
                  </a:lnTo>
                  <a:lnTo>
                    <a:pt x="182880" y="1219200"/>
                  </a:lnTo>
                  <a:close/>
                </a:path>
                <a:path extrusionOk="0" h="1402079" w="882014">
                  <a:moveTo>
                    <a:pt x="182880" y="696683"/>
                  </a:moveTo>
                  <a:lnTo>
                    <a:pt x="0" y="696683"/>
                  </a:lnTo>
                  <a:lnTo>
                    <a:pt x="0" y="879563"/>
                  </a:lnTo>
                  <a:lnTo>
                    <a:pt x="182880" y="879563"/>
                  </a:lnTo>
                  <a:lnTo>
                    <a:pt x="182880" y="696683"/>
                  </a:lnTo>
                  <a:close/>
                </a:path>
                <a:path extrusionOk="0" h="1402079" w="882014">
                  <a:moveTo>
                    <a:pt x="461556" y="291731"/>
                  </a:moveTo>
                  <a:lnTo>
                    <a:pt x="278676" y="291731"/>
                  </a:lnTo>
                  <a:lnTo>
                    <a:pt x="278676" y="474611"/>
                  </a:lnTo>
                  <a:lnTo>
                    <a:pt x="461556" y="474611"/>
                  </a:lnTo>
                  <a:lnTo>
                    <a:pt x="461556" y="291731"/>
                  </a:lnTo>
                  <a:close/>
                </a:path>
                <a:path extrusionOk="0" h="1402079" w="882014">
                  <a:moveTo>
                    <a:pt x="607606" y="806500"/>
                  </a:moveTo>
                  <a:lnTo>
                    <a:pt x="424726" y="806500"/>
                  </a:lnTo>
                  <a:lnTo>
                    <a:pt x="424726" y="989380"/>
                  </a:lnTo>
                  <a:lnTo>
                    <a:pt x="607606" y="989380"/>
                  </a:lnTo>
                  <a:lnTo>
                    <a:pt x="607606" y="806500"/>
                  </a:lnTo>
                  <a:close/>
                </a:path>
                <a:path extrusionOk="0" h="1402079" w="882014">
                  <a:moveTo>
                    <a:pt x="881913" y="0"/>
                  </a:moveTo>
                  <a:lnTo>
                    <a:pt x="699033" y="0"/>
                  </a:lnTo>
                  <a:lnTo>
                    <a:pt x="699033" y="182880"/>
                  </a:lnTo>
                  <a:lnTo>
                    <a:pt x="881913" y="182880"/>
                  </a:lnTo>
                  <a:lnTo>
                    <a:pt x="881913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733079" y="5622131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91439" y="0"/>
                  </a:moveTo>
                  <a:lnTo>
                    <a:pt x="0" y="182880"/>
                  </a:lnTo>
                  <a:lnTo>
                    <a:pt x="182879" y="18288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185956" y="3017521"/>
              <a:ext cx="0" cy="3618865"/>
            </a:xfrm>
            <a:custGeom>
              <a:rect b="b" l="l" r="r" t="t"/>
              <a:pathLst>
                <a:path extrusionOk="0" h="3618865" w="120000">
                  <a:moveTo>
                    <a:pt x="0" y="0"/>
                  </a:moveTo>
                  <a:lnTo>
                    <a:pt x="0" y="361841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3905800" y="3069836"/>
              <a:ext cx="1900555" cy="3360420"/>
            </a:xfrm>
            <a:custGeom>
              <a:rect b="b" l="l" r="r" t="t"/>
              <a:pathLst>
                <a:path extrusionOk="0" h="3360420" w="1900554">
                  <a:moveTo>
                    <a:pt x="1900430" y="0"/>
                  </a:moveTo>
                  <a:lnTo>
                    <a:pt x="0" y="336028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3496335" y="3664686"/>
              <a:ext cx="182880" cy="1733550"/>
            </a:xfrm>
            <a:custGeom>
              <a:rect b="b" l="l" r="r" t="t"/>
              <a:pathLst>
                <a:path extrusionOk="0" h="1733550" w="182879">
                  <a:moveTo>
                    <a:pt x="182880" y="1550136"/>
                  </a:moveTo>
                  <a:lnTo>
                    <a:pt x="0" y="1550136"/>
                  </a:lnTo>
                  <a:lnTo>
                    <a:pt x="0" y="1733016"/>
                  </a:lnTo>
                  <a:lnTo>
                    <a:pt x="182880" y="1733016"/>
                  </a:lnTo>
                  <a:lnTo>
                    <a:pt x="182880" y="1550136"/>
                  </a:lnTo>
                  <a:close/>
                </a:path>
                <a:path extrusionOk="0" h="1733550" w="182879">
                  <a:moveTo>
                    <a:pt x="18288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82880" y="18288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915952" y="4628070"/>
              <a:ext cx="723265" cy="1467485"/>
            </a:xfrm>
            <a:custGeom>
              <a:rect b="b" l="l" r="r" t="t"/>
              <a:pathLst>
                <a:path extrusionOk="0" h="1467485" w="723265">
                  <a:moveTo>
                    <a:pt x="182880" y="862139"/>
                  </a:moveTo>
                  <a:lnTo>
                    <a:pt x="91440" y="679259"/>
                  </a:lnTo>
                  <a:lnTo>
                    <a:pt x="0" y="862139"/>
                  </a:lnTo>
                  <a:lnTo>
                    <a:pt x="182880" y="862139"/>
                  </a:lnTo>
                  <a:close/>
                </a:path>
                <a:path extrusionOk="0" h="1467485" w="723265">
                  <a:moveTo>
                    <a:pt x="387883" y="182880"/>
                  </a:moveTo>
                  <a:lnTo>
                    <a:pt x="296443" y="0"/>
                  </a:lnTo>
                  <a:lnTo>
                    <a:pt x="205003" y="182880"/>
                  </a:lnTo>
                  <a:lnTo>
                    <a:pt x="387883" y="182880"/>
                  </a:lnTo>
                  <a:close/>
                </a:path>
                <a:path extrusionOk="0" h="1467485" w="723265">
                  <a:moveTo>
                    <a:pt x="723163" y="1467383"/>
                  </a:moveTo>
                  <a:lnTo>
                    <a:pt x="631723" y="1284503"/>
                  </a:lnTo>
                  <a:lnTo>
                    <a:pt x="540283" y="1467383"/>
                  </a:lnTo>
                  <a:lnTo>
                    <a:pt x="723163" y="146738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3496338" y="3337161"/>
              <a:ext cx="3117215" cy="2790825"/>
            </a:xfrm>
            <a:custGeom>
              <a:rect b="b" l="l" r="r" t="t"/>
              <a:pathLst>
                <a:path extrusionOk="0" h="2790825" w="3117215">
                  <a:moveTo>
                    <a:pt x="3117198" y="0"/>
                  </a:moveTo>
                  <a:lnTo>
                    <a:pt x="0" y="279080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39"/>
          <p:cNvSpPr/>
          <p:nvPr/>
        </p:nvSpPr>
        <p:spPr>
          <a:xfrm>
            <a:off x="2486144" y="4348309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3187184" y="4404621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80" y="0"/>
                </a:moveTo>
                <a:lnTo>
                  <a:pt x="0" y="0"/>
                </a:lnTo>
                <a:lnTo>
                  <a:pt x="0" y="182879"/>
                </a:lnTo>
                <a:lnTo>
                  <a:pt x="182880" y="182879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3021722" y="4870824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9"/>
          <p:cNvSpPr/>
          <p:nvPr/>
        </p:nvSpPr>
        <p:spPr>
          <a:xfrm>
            <a:off x="6743624" y="3866060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/>
          <p:nvPr/>
        </p:nvSpPr>
        <p:spPr>
          <a:xfrm>
            <a:off x="6783164" y="4749979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6840118" y="5439251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7272665" y="4549682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7338330" y="5137510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80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7246890" y="5872500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type="title"/>
          </p:nvPr>
        </p:nvSpPr>
        <p:spPr>
          <a:xfrm>
            <a:off x="916956" y="623325"/>
            <a:ext cx="570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Support Vectors</a:t>
            </a:r>
            <a:endParaRPr sz="4400"/>
          </a:p>
        </p:txBody>
      </p:sp>
      <p:sp>
        <p:nvSpPr>
          <p:cNvPr id="465" name="Google Shape;465;p40"/>
          <p:cNvSpPr txBox="1"/>
          <p:nvPr/>
        </p:nvSpPr>
        <p:spPr>
          <a:xfrm>
            <a:off x="971460" y="1538584"/>
            <a:ext cx="102990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905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SVMs maximize the </a:t>
            </a:r>
            <a:r>
              <a:rPr b="0" i="0" lang="en-US" sz="2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margin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around the separating hyperplane.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are the data points that lie closest to the hyperplane.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decision function is fully specified by the </a:t>
            </a:r>
            <a:r>
              <a:rPr b="0" i="0" lang="en-US" sz="2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3013663" y="3610471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40"/>
          <p:cNvGrpSpPr/>
          <p:nvPr/>
        </p:nvGrpSpPr>
        <p:grpSpPr>
          <a:xfrm>
            <a:off x="3434028" y="3194079"/>
            <a:ext cx="1420137" cy="2575629"/>
            <a:chOff x="4495822" y="3670663"/>
            <a:chExt cx="1420137" cy="3158490"/>
          </a:xfrm>
        </p:grpSpPr>
        <p:sp>
          <p:nvSpPr>
            <p:cNvPr id="468" name="Google Shape;468;p40"/>
            <p:cNvSpPr/>
            <p:nvPr/>
          </p:nvSpPr>
          <p:spPr>
            <a:xfrm>
              <a:off x="4495822" y="3795318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182879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82879" y="182880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574203" y="3670663"/>
              <a:ext cx="0" cy="3122295"/>
            </a:xfrm>
            <a:custGeom>
              <a:rect b="b" l="l" r="r" t="t"/>
              <a:pathLst>
                <a:path extrusionOk="0" h="3122295" w="120000">
                  <a:moveTo>
                    <a:pt x="0" y="0"/>
                  </a:moveTo>
                  <a:lnTo>
                    <a:pt x="0" y="3122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733079" y="5857265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91439" y="0"/>
                  </a:moveTo>
                  <a:lnTo>
                    <a:pt x="0" y="182880"/>
                  </a:lnTo>
                  <a:lnTo>
                    <a:pt x="182879" y="18288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811457" y="3670663"/>
              <a:ext cx="0" cy="3152775"/>
            </a:xfrm>
            <a:custGeom>
              <a:rect b="b" l="l" r="r" t="t"/>
              <a:pathLst>
                <a:path extrusionOk="0" h="3152775" w="120000">
                  <a:moveTo>
                    <a:pt x="0" y="0"/>
                  </a:moveTo>
                  <a:lnTo>
                    <a:pt x="0" y="3152515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212083" y="3670663"/>
              <a:ext cx="0" cy="3158490"/>
            </a:xfrm>
            <a:custGeom>
              <a:rect b="b" l="l" r="r" t="t"/>
              <a:pathLst>
                <a:path extrusionOk="0" h="3158490" w="120000">
                  <a:moveTo>
                    <a:pt x="0" y="0"/>
                  </a:moveTo>
                  <a:lnTo>
                    <a:pt x="0" y="31584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4593456" y="6122671"/>
              <a:ext cx="1237615" cy="76200"/>
            </a:xfrm>
            <a:custGeom>
              <a:rect b="b" l="l" r="r" t="t"/>
              <a:pathLst>
                <a:path extrusionOk="0" h="76200" w="1237614">
                  <a:moveTo>
                    <a:pt x="1161054" y="50801"/>
                  </a:moveTo>
                  <a:lnTo>
                    <a:pt x="1161054" y="76201"/>
                  </a:lnTo>
                  <a:lnTo>
                    <a:pt x="1211854" y="50801"/>
                  </a:lnTo>
                  <a:lnTo>
                    <a:pt x="1161054" y="50801"/>
                  </a:lnTo>
                  <a:close/>
                </a:path>
                <a:path extrusionOk="0" h="76200" w="123761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extrusionOk="0" h="76200" w="1237614">
                  <a:moveTo>
                    <a:pt x="1161054" y="25401"/>
                  </a:moveTo>
                  <a:lnTo>
                    <a:pt x="1161054" y="50801"/>
                  </a:lnTo>
                  <a:lnTo>
                    <a:pt x="1173754" y="50801"/>
                  </a:lnTo>
                  <a:lnTo>
                    <a:pt x="1173754" y="25401"/>
                  </a:lnTo>
                  <a:lnTo>
                    <a:pt x="1161054" y="25401"/>
                  </a:lnTo>
                  <a:close/>
                </a:path>
                <a:path extrusionOk="0" h="76200" w="1237614">
                  <a:moveTo>
                    <a:pt x="1161054" y="1"/>
                  </a:moveTo>
                  <a:lnTo>
                    <a:pt x="1161054" y="25401"/>
                  </a:lnTo>
                  <a:lnTo>
                    <a:pt x="1173754" y="25401"/>
                  </a:lnTo>
                  <a:lnTo>
                    <a:pt x="1173754" y="50801"/>
                  </a:lnTo>
                  <a:lnTo>
                    <a:pt x="1211856" y="50800"/>
                  </a:lnTo>
                  <a:lnTo>
                    <a:pt x="1237254" y="38101"/>
                  </a:lnTo>
                  <a:lnTo>
                    <a:pt x="1161054" y="1"/>
                  </a:lnTo>
                  <a:close/>
                </a:path>
                <a:path extrusionOk="0" h="76200" w="1237614">
                  <a:moveTo>
                    <a:pt x="76200" y="25400"/>
                  </a:moveTo>
                  <a:lnTo>
                    <a:pt x="76200" y="50800"/>
                  </a:lnTo>
                  <a:lnTo>
                    <a:pt x="1161054" y="50801"/>
                  </a:lnTo>
                  <a:lnTo>
                    <a:pt x="1161054" y="25401"/>
                  </a:lnTo>
                  <a:lnTo>
                    <a:pt x="76200" y="25400"/>
                  </a:lnTo>
                  <a:close/>
                </a:path>
                <a:path extrusionOk="0" h="76200" w="1237614">
                  <a:moveTo>
                    <a:pt x="63500" y="25400"/>
                  </a:move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lnTo>
                    <a:pt x="63500" y="25400"/>
                  </a:lnTo>
                  <a:close/>
                </a:path>
                <a:path extrusionOk="0" h="76200" w="1237614">
                  <a:moveTo>
                    <a:pt x="76200" y="25400"/>
                  </a:moveTo>
                  <a:lnTo>
                    <a:pt x="63500" y="25400"/>
                  </a:lnTo>
                  <a:lnTo>
                    <a:pt x="76200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40"/>
          <p:cNvSpPr/>
          <p:nvPr/>
        </p:nvSpPr>
        <p:spPr>
          <a:xfrm>
            <a:off x="3159712" y="4125230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1424350" y="4106859"/>
            <a:ext cx="182880" cy="182879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2125390" y="4163171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80" y="0"/>
                </a:moveTo>
                <a:lnTo>
                  <a:pt x="0" y="0"/>
                </a:lnTo>
                <a:lnTo>
                  <a:pt x="0" y="182879"/>
                </a:lnTo>
                <a:lnTo>
                  <a:pt x="182880" y="182879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2434545" y="3423236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1959928" y="4629374"/>
            <a:ext cx="182880" cy="182879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2734991" y="4015420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2734991" y="4537934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2434545" y="4973363"/>
            <a:ext cx="182879" cy="182879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5681830" y="3624610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5059166" y="4386610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80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4854165" y="5065878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5394446" y="5671124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5721370" y="4508529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5778324" y="5197801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6210871" y="4308232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6276536" y="4896060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80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6185096" y="5631050"/>
            <a:ext cx="182879" cy="182879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3105571" y="5762563"/>
            <a:ext cx="191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 margin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6185096" y="3264973"/>
            <a:ext cx="5024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2D: Separated by a line.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3D or higher: Separated by a hyperplane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578931" y="5935894"/>
            <a:ext cx="887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5159713" y="5938942"/>
            <a:ext cx="936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negative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3500773" y="2848688"/>
            <a:ext cx="17061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vector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4316098" y="4484914"/>
            <a:ext cx="17061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vector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7422410" y="4053600"/>
            <a:ext cx="392711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Decision boundary : 결정경계 ( hyperplane)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248"/>
                </a:solidFill>
                <a:latin typeface="Arial"/>
                <a:ea typeface="Arial"/>
                <a:cs typeface="Arial"/>
                <a:sym typeface="Arial"/>
              </a:rPr>
              <a:t>* Support Vectors : 결정 경계와 가까이 있는 데이터 포인트들</a:t>
            </a:r>
            <a:endParaRPr b="0" i="0" sz="1800" u="none" cap="none" strike="noStrike">
              <a:solidFill>
                <a:srgbClr val="4042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Margin: 결정 경계와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서포트 벡터 사이의 거리</a:t>
            </a:r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3728017" y="6137302"/>
            <a:ext cx="19137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boundary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>
          <a:xfrm>
            <a:off x="916951" y="623325"/>
            <a:ext cx="611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No Free Lunch Theorem</a:t>
            </a:r>
            <a:endParaRPr sz="4400"/>
          </a:p>
        </p:txBody>
      </p:sp>
      <p:sp>
        <p:nvSpPr>
          <p:cNvPr id="90" name="Google Shape;90;p3"/>
          <p:cNvSpPr txBox="1"/>
          <p:nvPr/>
        </p:nvSpPr>
        <p:spPr>
          <a:xfrm>
            <a:off x="916951" y="1807974"/>
            <a:ext cx="10288800" cy="46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single classifier works best across all possible scenarios.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Wolpert, D. H. (1996).The lack of a priori distinctions between learning  algorithms. Neural computation, 8(7), 1341-1390.</a:t>
            </a:r>
            <a:endParaRPr/>
          </a:p>
          <a:p>
            <a:pPr indent="-2286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optimization. </a:t>
            </a:r>
            <a:endParaRPr/>
          </a:p>
          <a:p>
            <a:pPr indent="-2286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한 문제에 최적화된 알고리즘은 다른 문제에서는 그렇지 않다는 것을 수학적으로 증명한 정리. 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is always recommended to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performance of different learning algorithms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서로 다른 알고리즘의 성능을 비교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best model for the particular problem</a:t>
            </a:r>
            <a:endParaRPr/>
          </a:p>
          <a:p>
            <a:pPr indent="-228600" lvl="1" marL="6985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특정 문제를 해결하기 위한 최고의 모델 선택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>
            <p:ph type="title"/>
          </p:nvPr>
        </p:nvSpPr>
        <p:spPr>
          <a:xfrm>
            <a:off x="916957" y="623325"/>
            <a:ext cx="10851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Maximum-margin Hyperplane</a:t>
            </a:r>
            <a:endParaRPr sz="4400"/>
          </a:p>
        </p:txBody>
      </p:sp>
      <p:sp>
        <p:nvSpPr>
          <p:cNvPr id="504" name="Google Shape;504;p41"/>
          <p:cNvSpPr txBox="1"/>
          <p:nvPr/>
        </p:nvSpPr>
        <p:spPr>
          <a:xfrm>
            <a:off x="955389" y="1507221"/>
            <a:ext cx="10104000" cy="157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841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Margin of separation (d): the separation between the hyperplane and  the closest data point. </a:t>
            </a:r>
            <a:endParaRPr/>
          </a:p>
          <a:p>
            <a:pPr indent="-184150" lvl="0" marL="241300" marR="148590" rtl="0" algn="l">
              <a:lnSpc>
                <a:spcPct val="107142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Maximal-margin hyperplane: the hyperplane for which the margin of  separation d is </a:t>
            </a:r>
            <a:r>
              <a:rPr b="0" i="0" lang="en-US" sz="21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maximized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4075457" y="4087055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4221506" y="4601814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1"/>
          <p:cNvSpPr/>
          <p:nvPr/>
        </p:nvSpPr>
        <p:spPr>
          <a:xfrm>
            <a:off x="2486144" y="4583443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1"/>
          <p:cNvSpPr/>
          <p:nvPr/>
        </p:nvSpPr>
        <p:spPr>
          <a:xfrm>
            <a:off x="3187184" y="4639755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80" y="0"/>
                </a:moveTo>
                <a:lnTo>
                  <a:pt x="0" y="0"/>
                </a:lnTo>
                <a:lnTo>
                  <a:pt x="0" y="182879"/>
                </a:lnTo>
                <a:lnTo>
                  <a:pt x="182880" y="182879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/>
          <p:nvPr/>
        </p:nvSpPr>
        <p:spPr>
          <a:xfrm>
            <a:off x="3496339" y="3899820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/>
          <p:nvPr/>
        </p:nvSpPr>
        <p:spPr>
          <a:xfrm>
            <a:off x="3021722" y="5105958"/>
            <a:ext cx="182880" cy="182880"/>
          </a:xfrm>
          <a:custGeom>
            <a:rect b="b" l="l" r="r" t="t"/>
            <a:pathLst>
              <a:path extrusionOk="0" h="182879" w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1"/>
          <p:cNvSpPr/>
          <p:nvPr/>
        </p:nvSpPr>
        <p:spPr>
          <a:xfrm>
            <a:off x="3796785" y="4492004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3796785" y="5014518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3496339" y="5449947"/>
            <a:ext cx="182880" cy="182880"/>
          </a:xfrm>
          <a:custGeom>
            <a:rect b="b" l="l" r="r" t="t"/>
            <a:pathLst>
              <a:path extrusionOk="0" h="182879" w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6743624" y="410119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120960" y="486319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80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5915959" y="5542462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41"/>
          <p:cNvGrpSpPr/>
          <p:nvPr/>
        </p:nvGrpSpPr>
        <p:grpSpPr>
          <a:xfrm rot="-29080">
            <a:off x="4343798" y="3665850"/>
            <a:ext cx="1712462" cy="3161648"/>
            <a:chOff x="4495822" y="3670663"/>
            <a:chExt cx="1420137" cy="3158490"/>
          </a:xfrm>
        </p:grpSpPr>
        <p:sp>
          <p:nvSpPr>
            <p:cNvPr id="518" name="Google Shape;518;p41"/>
            <p:cNvSpPr/>
            <p:nvPr/>
          </p:nvSpPr>
          <p:spPr>
            <a:xfrm>
              <a:off x="4495822" y="3795318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182879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82879" y="182880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574203" y="3670663"/>
              <a:ext cx="0" cy="3122295"/>
            </a:xfrm>
            <a:custGeom>
              <a:rect b="b" l="l" r="r" t="t"/>
              <a:pathLst>
                <a:path extrusionOk="0" h="3122295" w="120000">
                  <a:moveTo>
                    <a:pt x="0" y="0"/>
                  </a:moveTo>
                  <a:lnTo>
                    <a:pt x="0" y="3122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5733079" y="5857265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91439" y="0"/>
                  </a:moveTo>
                  <a:lnTo>
                    <a:pt x="0" y="182880"/>
                  </a:lnTo>
                  <a:lnTo>
                    <a:pt x="182879" y="18288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5811457" y="3670663"/>
              <a:ext cx="0" cy="3152775"/>
            </a:xfrm>
            <a:custGeom>
              <a:rect b="b" l="l" r="r" t="t"/>
              <a:pathLst>
                <a:path extrusionOk="0" h="3152775" w="120000">
                  <a:moveTo>
                    <a:pt x="0" y="0"/>
                  </a:moveTo>
                  <a:lnTo>
                    <a:pt x="0" y="3152515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5212083" y="3670663"/>
              <a:ext cx="0" cy="3158490"/>
            </a:xfrm>
            <a:custGeom>
              <a:rect b="b" l="l" r="r" t="t"/>
              <a:pathLst>
                <a:path extrusionOk="0" h="3158490" w="120000">
                  <a:moveTo>
                    <a:pt x="0" y="0"/>
                  </a:moveTo>
                  <a:lnTo>
                    <a:pt x="0" y="31584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4593456" y="6122671"/>
              <a:ext cx="1237615" cy="76200"/>
            </a:xfrm>
            <a:custGeom>
              <a:rect b="b" l="l" r="r" t="t"/>
              <a:pathLst>
                <a:path extrusionOk="0" h="76200" w="1237614">
                  <a:moveTo>
                    <a:pt x="1161054" y="50801"/>
                  </a:moveTo>
                  <a:lnTo>
                    <a:pt x="1161054" y="76201"/>
                  </a:lnTo>
                  <a:lnTo>
                    <a:pt x="1211854" y="50801"/>
                  </a:lnTo>
                  <a:lnTo>
                    <a:pt x="1161054" y="50801"/>
                  </a:lnTo>
                  <a:close/>
                </a:path>
                <a:path extrusionOk="0" h="76200" w="123761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extrusionOk="0" h="76200" w="1237614">
                  <a:moveTo>
                    <a:pt x="1161054" y="25401"/>
                  </a:moveTo>
                  <a:lnTo>
                    <a:pt x="1161054" y="50801"/>
                  </a:lnTo>
                  <a:lnTo>
                    <a:pt x="1173754" y="50801"/>
                  </a:lnTo>
                  <a:lnTo>
                    <a:pt x="1173754" y="25401"/>
                  </a:lnTo>
                  <a:lnTo>
                    <a:pt x="1161054" y="25401"/>
                  </a:lnTo>
                  <a:close/>
                </a:path>
                <a:path extrusionOk="0" h="76200" w="1237614">
                  <a:moveTo>
                    <a:pt x="1161054" y="1"/>
                  </a:moveTo>
                  <a:lnTo>
                    <a:pt x="1161054" y="25401"/>
                  </a:lnTo>
                  <a:lnTo>
                    <a:pt x="1173754" y="25401"/>
                  </a:lnTo>
                  <a:lnTo>
                    <a:pt x="1173754" y="50801"/>
                  </a:lnTo>
                  <a:lnTo>
                    <a:pt x="1211856" y="50800"/>
                  </a:lnTo>
                  <a:lnTo>
                    <a:pt x="1237254" y="38101"/>
                  </a:lnTo>
                  <a:lnTo>
                    <a:pt x="1161054" y="1"/>
                  </a:lnTo>
                  <a:close/>
                </a:path>
                <a:path extrusionOk="0" h="76200" w="1237614">
                  <a:moveTo>
                    <a:pt x="76200" y="25400"/>
                  </a:moveTo>
                  <a:lnTo>
                    <a:pt x="76200" y="50800"/>
                  </a:lnTo>
                  <a:lnTo>
                    <a:pt x="1161054" y="50801"/>
                  </a:lnTo>
                  <a:lnTo>
                    <a:pt x="1161054" y="25401"/>
                  </a:lnTo>
                  <a:lnTo>
                    <a:pt x="76200" y="25400"/>
                  </a:lnTo>
                  <a:close/>
                </a:path>
                <a:path extrusionOk="0" h="76200" w="1237614">
                  <a:moveTo>
                    <a:pt x="63500" y="25400"/>
                  </a:move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lnTo>
                    <a:pt x="63500" y="25400"/>
                  </a:lnTo>
                  <a:close/>
                </a:path>
                <a:path extrusionOk="0" h="76200" w="1237614">
                  <a:moveTo>
                    <a:pt x="76200" y="25400"/>
                  </a:moveTo>
                  <a:lnTo>
                    <a:pt x="63500" y="25400"/>
                  </a:lnTo>
                  <a:lnTo>
                    <a:pt x="76200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41"/>
          <p:cNvSpPr/>
          <p:nvPr/>
        </p:nvSpPr>
        <p:spPr>
          <a:xfrm>
            <a:off x="6456240" y="6147708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1"/>
          <p:cNvSpPr/>
          <p:nvPr/>
        </p:nvSpPr>
        <p:spPr>
          <a:xfrm>
            <a:off x="6783164" y="4985113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80"/>
                </a:lnTo>
                <a:lnTo>
                  <a:pt x="182879" y="182880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6840118" y="5674385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1"/>
          <p:cNvSpPr/>
          <p:nvPr/>
        </p:nvSpPr>
        <p:spPr>
          <a:xfrm>
            <a:off x="7272665" y="4784816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1"/>
          <p:cNvSpPr/>
          <p:nvPr/>
        </p:nvSpPr>
        <p:spPr>
          <a:xfrm>
            <a:off x="7338330" y="537264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40" y="0"/>
                </a:moveTo>
                <a:lnTo>
                  <a:pt x="0" y="182879"/>
                </a:lnTo>
                <a:lnTo>
                  <a:pt x="182880" y="182879"/>
                </a:lnTo>
                <a:lnTo>
                  <a:pt x="914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1"/>
          <p:cNvSpPr/>
          <p:nvPr/>
        </p:nvSpPr>
        <p:spPr>
          <a:xfrm>
            <a:off x="7246890" y="6107634"/>
            <a:ext cx="182880" cy="182880"/>
          </a:xfrm>
          <a:custGeom>
            <a:rect b="b" l="l" r="r" t="t"/>
            <a:pathLst>
              <a:path extrusionOk="0" h="182879" w="182879">
                <a:moveTo>
                  <a:pt x="91439" y="0"/>
                </a:moveTo>
                <a:lnTo>
                  <a:pt x="0" y="182879"/>
                </a:lnTo>
                <a:lnTo>
                  <a:pt x="182879" y="182879"/>
                </a:lnTo>
                <a:lnTo>
                  <a:pt x="9143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4300246" y="6324091"/>
            <a:ext cx="158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 margin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2828338" y="6412484"/>
            <a:ext cx="7353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6622347" y="6415525"/>
            <a:ext cx="1179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negative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4753093" y="4833620"/>
            <a:ext cx="274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d+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5399999" y="4842764"/>
            <a:ext cx="215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d-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3732007" y="3474211"/>
            <a:ext cx="1413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41"/>
          <p:cNvSpPr txBox="1"/>
          <p:nvPr/>
        </p:nvSpPr>
        <p:spPr>
          <a:xfrm>
            <a:off x="5176794" y="5677916"/>
            <a:ext cx="1413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3"/>
          <p:cNvSpPr txBox="1"/>
          <p:nvPr>
            <p:ph type="title"/>
          </p:nvPr>
        </p:nvSpPr>
        <p:spPr>
          <a:xfrm>
            <a:off x="916956" y="623325"/>
            <a:ext cx="4465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Hard Margin</a:t>
            </a:r>
            <a:endParaRPr sz="4400"/>
          </a:p>
        </p:txBody>
      </p:sp>
      <p:sp>
        <p:nvSpPr>
          <p:cNvPr id="542" name="Google Shape;542;p43"/>
          <p:cNvSpPr txBox="1"/>
          <p:nvPr/>
        </p:nvSpPr>
        <p:spPr>
          <a:xfrm>
            <a:off x="916939" y="1870964"/>
            <a:ext cx="6092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95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distance between these two hyperplanes is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7076440" y="2087245"/>
            <a:ext cx="419100" cy="25400"/>
          </a:xfrm>
          <a:custGeom>
            <a:rect b="b" l="l" r="r" t="t"/>
            <a:pathLst>
              <a:path extrusionOk="0" h="25400" w="419100">
                <a:moveTo>
                  <a:pt x="419100" y="0"/>
                </a:moveTo>
                <a:lnTo>
                  <a:pt x="0" y="0"/>
                </a:lnTo>
                <a:lnTo>
                  <a:pt x="0" y="25400"/>
                </a:lnTo>
                <a:lnTo>
                  <a:pt x="419100" y="254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3"/>
          <p:cNvSpPr txBox="1"/>
          <p:nvPr/>
        </p:nvSpPr>
        <p:spPr>
          <a:xfrm>
            <a:off x="7215251" y="1770379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7108063" y="2159469"/>
            <a:ext cx="372110" cy="221615"/>
          </a:xfrm>
          <a:custGeom>
            <a:rect b="b" l="l" r="r" t="t"/>
            <a:pathLst>
              <a:path extrusionOk="0" h="221614" w="372109">
                <a:moveTo>
                  <a:pt x="17195" y="13792"/>
                </a:moveTo>
                <a:lnTo>
                  <a:pt x="0" y="13792"/>
                </a:lnTo>
                <a:lnTo>
                  <a:pt x="0" y="221526"/>
                </a:lnTo>
                <a:lnTo>
                  <a:pt x="17195" y="221526"/>
                </a:lnTo>
                <a:lnTo>
                  <a:pt x="17195" y="13792"/>
                </a:lnTo>
                <a:close/>
              </a:path>
              <a:path extrusionOk="0" h="221614" w="372109">
                <a:moveTo>
                  <a:pt x="65747" y="13792"/>
                </a:moveTo>
                <a:lnTo>
                  <a:pt x="48564" y="13792"/>
                </a:lnTo>
                <a:lnTo>
                  <a:pt x="48564" y="221526"/>
                </a:lnTo>
                <a:lnTo>
                  <a:pt x="65747" y="221526"/>
                </a:lnTo>
                <a:lnTo>
                  <a:pt x="65747" y="13792"/>
                </a:lnTo>
                <a:close/>
              </a:path>
              <a:path extrusionOk="0" h="221614" w="372109">
                <a:moveTo>
                  <a:pt x="274904" y="24231"/>
                </a:moveTo>
                <a:lnTo>
                  <a:pt x="246888" y="0"/>
                </a:lnTo>
                <a:lnTo>
                  <a:pt x="240982" y="6705"/>
                </a:lnTo>
                <a:lnTo>
                  <a:pt x="258838" y="22212"/>
                </a:lnTo>
                <a:lnTo>
                  <a:pt x="103759" y="22212"/>
                </a:lnTo>
                <a:lnTo>
                  <a:pt x="103759" y="32715"/>
                </a:lnTo>
                <a:lnTo>
                  <a:pt x="258838" y="32715"/>
                </a:lnTo>
                <a:lnTo>
                  <a:pt x="240982" y="48221"/>
                </a:lnTo>
                <a:lnTo>
                  <a:pt x="246888" y="54927"/>
                </a:lnTo>
                <a:lnTo>
                  <a:pt x="274904" y="30695"/>
                </a:lnTo>
                <a:lnTo>
                  <a:pt x="274904" y="24231"/>
                </a:lnTo>
                <a:close/>
              </a:path>
              <a:path extrusionOk="0" h="221614" w="372109">
                <a:moveTo>
                  <a:pt x="323075" y="13792"/>
                </a:moveTo>
                <a:lnTo>
                  <a:pt x="305879" y="13792"/>
                </a:lnTo>
                <a:lnTo>
                  <a:pt x="305879" y="221526"/>
                </a:lnTo>
                <a:lnTo>
                  <a:pt x="323075" y="221526"/>
                </a:lnTo>
                <a:lnTo>
                  <a:pt x="323075" y="13792"/>
                </a:lnTo>
                <a:close/>
              </a:path>
              <a:path extrusionOk="0" h="221614" w="372109">
                <a:moveTo>
                  <a:pt x="371627" y="13792"/>
                </a:moveTo>
                <a:lnTo>
                  <a:pt x="354444" y="13792"/>
                </a:lnTo>
                <a:lnTo>
                  <a:pt x="354444" y="221526"/>
                </a:lnTo>
                <a:lnTo>
                  <a:pt x="371627" y="221526"/>
                </a:lnTo>
                <a:lnTo>
                  <a:pt x="371627" y="137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7185468" y="2099564"/>
            <a:ext cx="2127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7491348" y="1972564"/>
            <a:ext cx="7048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43"/>
          <p:cNvSpPr/>
          <p:nvPr/>
        </p:nvSpPr>
        <p:spPr>
          <a:xfrm>
            <a:off x="10394784" y="2572905"/>
            <a:ext cx="88265" cy="277495"/>
          </a:xfrm>
          <a:custGeom>
            <a:rect b="b" l="l" r="r" t="t"/>
            <a:pathLst>
              <a:path extrusionOk="0" h="277494" w="88265">
                <a:moveTo>
                  <a:pt x="22923" y="0"/>
                </a:moveTo>
                <a:lnTo>
                  <a:pt x="0" y="0"/>
                </a:lnTo>
                <a:lnTo>
                  <a:pt x="0" y="276961"/>
                </a:lnTo>
                <a:lnTo>
                  <a:pt x="22923" y="276961"/>
                </a:lnTo>
                <a:lnTo>
                  <a:pt x="22923" y="0"/>
                </a:lnTo>
                <a:close/>
              </a:path>
              <a:path extrusionOk="0" h="277494" w="88265">
                <a:moveTo>
                  <a:pt x="87655" y="0"/>
                </a:moveTo>
                <a:lnTo>
                  <a:pt x="64744" y="0"/>
                </a:lnTo>
                <a:lnTo>
                  <a:pt x="64744" y="276961"/>
                </a:lnTo>
                <a:lnTo>
                  <a:pt x="87655" y="276961"/>
                </a:lnTo>
                <a:lnTo>
                  <a:pt x="876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3"/>
          <p:cNvSpPr/>
          <p:nvPr/>
        </p:nvSpPr>
        <p:spPr>
          <a:xfrm>
            <a:off x="9999242" y="2572905"/>
            <a:ext cx="88265" cy="277495"/>
          </a:xfrm>
          <a:custGeom>
            <a:rect b="b" l="l" r="r" t="t"/>
            <a:pathLst>
              <a:path extrusionOk="0" h="277494" w="88265">
                <a:moveTo>
                  <a:pt x="22923" y="0"/>
                </a:moveTo>
                <a:lnTo>
                  <a:pt x="0" y="0"/>
                </a:lnTo>
                <a:lnTo>
                  <a:pt x="0" y="276961"/>
                </a:lnTo>
                <a:lnTo>
                  <a:pt x="22923" y="276961"/>
                </a:lnTo>
                <a:lnTo>
                  <a:pt x="22923" y="0"/>
                </a:lnTo>
                <a:close/>
              </a:path>
              <a:path extrusionOk="0" h="277494" w="88265">
                <a:moveTo>
                  <a:pt x="87655" y="0"/>
                </a:moveTo>
                <a:lnTo>
                  <a:pt x="64744" y="0"/>
                </a:lnTo>
                <a:lnTo>
                  <a:pt x="64744" y="276961"/>
                </a:lnTo>
                <a:lnTo>
                  <a:pt x="87655" y="276961"/>
                </a:lnTo>
                <a:lnTo>
                  <a:pt x="876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7620" y="2558534"/>
            <a:ext cx="211404" cy="7322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3"/>
          <p:cNvSpPr/>
          <p:nvPr/>
        </p:nvSpPr>
        <p:spPr>
          <a:xfrm>
            <a:off x="1627568" y="3741518"/>
            <a:ext cx="175260" cy="61594"/>
          </a:xfrm>
          <a:custGeom>
            <a:rect b="b" l="l" r="r" t="t"/>
            <a:pathLst>
              <a:path extrusionOk="0" h="61595" w="175260">
                <a:moveTo>
                  <a:pt x="143981" y="0"/>
                </a:moveTo>
                <a:lnTo>
                  <a:pt x="137407" y="7442"/>
                </a:lnTo>
                <a:lnTo>
                  <a:pt x="157251" y="24681"/>
                </a:lnTo>
                <a:lnTo>
                  <a:pt x="0" y="24681"/>
                </a:lnTo>
                <a:lnTo>
                  <a:pt x="0" y="36338"/>
                </a:lnTo>
                <a:lnTo>
                  <a:pt x="157251" y="36338"/>
                </a:lnTo>
                <a:lnTo>
                  <a:pt x="137407" y="53578"/>
                </a:lnTo>
                <a:lnTo>
                  <a:pt x="143981" y="61019"/>
                </a:lnTo>
                <a:lnTo>
                  <a:pt x="175111" y="34107"/>
                </a:lnTo>
                <a:lnTo>
                  <a:pt x="175111" y="26913"/>
                </a:lnTo>
                <a:lnTo>
                  <a:pt x="1439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3"/>
          <p:cNvSpPr/>
          <p:nvPr/>
        </p:nvSpPr>
        <p:spPr>
          <a:xfrm>
            <a:off x="1994598" y="3741518"/>
            <a:ext cx="214629" cy="61594"/>
          </a:xfrm>
          <a:custGeom>
            <a:rect b="b" l="l" r="r" t="t"/>
            <a:pathLst>
              <a:path extrusionOk="0" h="61595" w="214630">
                <a:moveTo>
                  <a:pt x="183097" y="0"/>
                </a:moveTo>
                <a:lnTo>
                  <a:pt x="176523" y="7442"/>
                </a:lnTo>
                <a:lnTo>
                  <a:pt x="196367" y="24681"/>
                </a:lnTo>
                <a:lnTo>
                  <a:pt x="0" y="24681"/>
                </a:lnTo>
                <a:lnTo>
                  <a:pt x="0" y="36338"/>
                </a:lnTo>
                <a:lnTo>
                  <a:pt x="196367" y="36338"/>
                </a:lnTo>
                <a:lnTo>
                  <a:pt x="176523" y="53578"/>
                </a:lnTo>
                <a:lnTo>
                  <a:pt x="183097" y="61019"/>
                </a:lnTo>
                <a:lnTo>
                  <a:pt x="214227" y="34107"/>
                </a:lnTo>
                <a:lnTo>
                  <a:pt x="214227" y="26913"/>
                </a:lnTo>
                <a:lnTo>
                  <a:pt x="1830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1627568" y="4084418"/>
            <a:ext cx="175260" cy="61594"/>
          </a:xfrm>
          <a:custGeom>
            <a:rect b="b" l="l" r="r" t="t"/>
            <a:pathLst>
              <a:path extrusionOk="0" h="61595" w="175260">
                <a:moveTo>
                  <a:pt x="143981" y="0"/>
                </a:moveTo>
                <a:lnTo>
                  <a:pt x="137407" y="7442"/>
                </a:lnTo>
                <a:lnTo>
                  <a:pt x="157251" y="24681"/>
                </a:lnTo>
                <a:lnTo>
                  <a:pt x="0" y="24681"/>
                </a:lnTo>
                <a:lnTo>
                  <a:pt x="0" y="36338"/>
                </a:lnTo>
                <a:lnTo>
                  <a:pt x="157251" y="36338"/>
                </a:lnTo>
                <a:lnTo>
                  <a:pt x="137407" y="53578"/>
                </a:lnTo>
                <a:lnTo>
                  <a:pt x="143981" y="61019"/>
                </a:lnTo>
                <a:lnTo>
                  <a:pt x="175111" y="34107"/>
                </a:lnTo>
                <a:lnTo>
                  <a:pt x="175111" y="26913"/>
                </a:lnTo>
                <a:lnTo>
                  <a:pt x="1439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1994598" y="4084418"/>
            <a:ext cx="214629" cy="61594"/>
          </a:xfrm>
          <a:custGeom>
            <a:rect b="b" l="l" r="r" t="t"/>
            <a:pathLst>
              <a:path extrusionOk="0" h="61595" w="214630">
                <a:moveTo>
                  <a:pt x="183097" y="0"/>
                </a:moveTo>
                <a:lnTo>
                  <a:pt x="176523" y="7442"/>
                </a:lnTo>
                <a:lnTo>
                  <a:pt x="196367" y="24681"/>
                </a:lnTo>
                <a:lnTo>
                  <a:pt x="0" y="24681"/>
                </a:lnTo>
                <a:lnTo>
                  <a:pt x="0" y="36338"/>
                </a:lnTo>
                <a:lnTo>
                  <a:pt x="196367" y="36338"/>
                </a:lnTo>
                <a:lnTo>
                  <a:pt x="176523" y="53578"/>
                </a:lnTo>
                <a:lnTo>
                  <a:pt x="183097" y="61019"/>
                </a:lnTo>
                <a:lnTo>
                  <a:pt x="214227" y="34107"/>
                </a:lnTo>
                <a:lnTo>
                  <a:pt x="214227" y="26913"/>
                </a:lnTo>
                <a:lnTo>
                  <a:pt x="1830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2330894" y="4412587"/>
            <a:ext cx="200025" cy="61594"/>
          </a:xfrm>
          <a:custGeom>
            <a:rect b="b" l="l" r="r" t="t"/>
            <a:pathLst>
              <a:path extrusionOk="0" h="61595" w="200025">
                <a:moveTo>
                  <a:pt x="168746" y="0"/>
                </a:moveTo>
                <a:lnTo>
                  <a:pt x="162172" y="7442"/>
                </a:lnTo>
                <a:lnTo>
                  <a:pt x="182016" y="24681"/>
                </a:lnTo>
                <a:lnTo>
                  <a:pt x="0" y="24681"/>
                </a:lnTo>
                <a:lnTo>
                  <a:pt x="0" y="36338"/>
                </a:lnTo>
                <a:lnTo>
                  <a:pt x="182016" y="36338"/>
                </a:lnTo>
                <a:lnTo>
                  <a:pt x="162172" y="53578"/>
                </a:lnTo>
                <a:lnTo>
                  <a:pt x="168746" y="61019"/>
                </a:lnTo>
                <a:lnTo>
                  <a:pt x="199876" y="34107"/>
                </a:lnTo>
                <a:lnTo>
                  <a:pt x="199876" y="26913"/>
                </a:lnTo>
                <a:lnTo>
                  <a:pt x="168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2715260" y="4410618"/>
            <a:ext cx="224790" cy="61594"/>
          </a:xfrm>
          <a:custGeom>
            <a:rect b="b" l="l" r="r" t="t"/>
            <a:pathLst>
              <a:path extrusionOk="0" h="61595" w="224789">
                <a:moveTo>
                  <a:pt x="193511" y="0"/>
                </a:moveTo>
                <a:lnTo>
                  <a:pt x="186937" y="7442"/>
                </a:lnTo>
                <a:lnTo>
                  <a:pt x="206781" y="24681"/>
                </a:lnTo>
                <a:lnTo>
                  <a:pt x="0" y="24681"/>
                </a:lnTo>
                <a:lnTo>
                  <a:pt x="0" y="36338"/>
                </a:lnTo>
                <a:lnTo>
                  <a:pt x="206781" y="36338"/>
                </a:lnTo>
                <a:lnTo>
                  <a:pt x="186937" y="53578"/>
                </a:lnTo>
                <a:lnTo>
                  <a:pt x="193511" y="61019"/>
                </a:lnTo>
                <a:lnTo>
                  <a:pt x="224641" y="34107"/>
                </a:lnTo>
                <a:lnTo>
                  <a:pt x="224641" y="26913"/>
                </a:lnTo>
                <a:lnTo>
                  <a:pt x="1935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3"/>
          <p:cNvSpPr txBox="1"/>
          <p:nvPr>
            <p:ph idx="1" type="body"/>
          </p:nvPr>
        </p:nvSpPr>
        <p:spPr>
          <a:xfrm>
            <a:off x="866151" y="2320716"/>
            <a:ext cx="105228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75">
            <a:spAutoFit/>
          </a:bodyPr>
          <a:lstStyle/>
          <a:p>
            <a:pPr indent="-2286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100"/>
              <a:t>To maximize the distance between the planes, we want to </a:t>
            </a:r>
            <a:r>
              <a:rPr lang="en-US" sz="2100" u="sng"/>
              <a:t>minimize</a:t>
            </a:r>
            <a:r>
              <a:rPr lang="en-US" sz="2100"/>
              <a:t>	  </a:t>
            </a:r>
            <a:r>
              <a:rPr lang="en-US" sz="2100">
                <a:latin typeface="Cambria Math"/>
                <a:ea typeface="Cambria Math"/>
                <a:cs typeface="Cambria Math"/>
                <a:sym typeface="Cambria Math"/>
              </a:rPr>
              <a:t>𝑤	</a:t>
            </a:r>
            <a:r>
              <a:rPr lang="en-US" sz="2500"/>
              <a:t>.</a:t>
            </a:r>
            <a:endParaRPr sz="25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09550" lvl="0" marL="292100" marR="170180" rtl="0" algn="l">
              <a:lnSpc>
                <a:spcPct val="109166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/>
              <a:t>To prevent data points from falling into the margin, we add the following  </a:t>
            </a:r>
            <a:r>
              <a:rPr lang="en-US" sz="2100" u="sng"/>
              <a:t>constraint</a:t>
            </a:r>
            <a:r>
              <a:rPr lang="en-US" sz="2100"/>
              <a:t>:</a:t>
            </a:r>
            <a:endParaRPr sz="2100"/>
          </a:p>
          <a:p>
            <a:pPr indent="0" lvl="1" marL="4572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2250"/>
              <a:buFont typeface="Arial"/>
              <a:buNone/>
            </a:pPr>
            <a:r>
              <a:t/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50"/>
              <a:buFont typeface="Arial"/>
              <a:buNone/>
            </a:pPr>
            <a:r>
              <a:t/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50"/>
              <a:buFont typeface="Arial"/>
              <a:buNone/>
            </a:pPr>
            <a:r>
              <a:t/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33350" lvl="0" marL="63500" marR="3629659" rtl="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/>
              <a:t>These constraints state that each data point  </a:t>
            </a:r>
            <a:r>
              <a:rPr lang="en-US" sz="2100" u="sng"/>
              <a:t>must</a:t>
            </a:r>
            <a:r>
              <a:rPr lang="en-US" sz="2100"/>
              <a:t> lie on the correct side of the margin.</a:t>
            </a:r>
            <a:endParaRPr sz="2100"/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1369" y="3349825"/>
            <a:ext cx="3112008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394" y="3587325"/>
            <a:ext cx="38385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"/>
          <p:cNvSpPr txBox="1"/>
          <p:nvPr>
            <p:ph type="title"/>
          </p:nvPr>
        </p:nvSpPr>
        <p:spPr>
          <a:xfrm>
            <a:off x="916970" y="623325"/>
            <a:ext cx="7310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Soft Margin</a:t>
            </a:r>
            <a:endParaRPr sz="4400"/>
          </a:p>
        </p:txBody>
      </p:sp>
      <p:sp>
        <p:nvSpPr>
          <p:cNvPr id="565" name="Google Shape;565;p44"/>
          <p:cNvSpPr txBox="1"/>
          <p:nvPr/>
        </p:nvSpPr>
        <p:spPr>
          <a:xfrm>
            <a:off x="916939" y="1807971"/>
            <a:ext cx="9721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95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hard margin SVMs, a single </a:t>
            </a:r>
            <a:r>
              <a:rPr b="0" i="0" lang="en-US" sz="2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can determine the boundary.</a:t>
            </a:r>
            <a:endParaRPr b="0" i="0" sz="2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66" name="Google Shape;566;p44"/>
          <p:cNvGrpSpPr/>
          <p:nvPr/>
        </p:nvGrpSpPr>
        <p:grpSpPr>
          <a:xfrm>
            <a:off x="941603" y="3060674"/>
            <a:ext cx="4610100" cy="3221990"/>
            <a:chOff x="941603" y="3060674"/>
            <a:chExt cx="4610100" cy="3221990"/>
          </a:xfrm>
        </p:grpSpPr>
        <p:sp>
          <p:nvSpPr>
            <p:cNvPr id="567" name="Google Shape;567;p44"/>
            <p:cNvSpPr/>
            <p:nvPr/>
          </p:nvSpPr>
          <p:spPr>
            <a:xfrm>
              <a:off x="941603" y="3060674"/>
              <a:ext cx="4610100" cy="3221990"/>
            </a:xfrm>
            <a:custGeom>
              <a:rect b="b" l="l" r="r" t="t"/>
              <a:pathLst>
                <a:path extrusionOk="0" h="3221990" w="4610100">
                  <a:moveTo>
                    <a:pt x="4610100" y="3183382"/>
                  </a:moveTo>
                  <a:lnTo>
                    <a:pt x="4533900" y="3145282"/>
                  </a:lnTo>
                  <a:lnTo>
                    <a:pt x="4533900" y="3170682"/>
                  </a:lnTo>
                  <a:lnTo>
                    <a:pt x="50800" y="317068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200400"/>
                  </a:lnTo>
                  <a:lnTo>
                    <a:pt x="50800" y="3200400"/>
                  </a:lnTo>
                  <a:lnTo>
                    <a:pt x="50800" y="3196082"/>
                  </a:lnTo>
                  <a:lnTo>
                    <a:pt x="4533900" y="3196082"/>
                  </a:lnTo>
                  <a:lnTo>
                    <a:pt x="4533900" y="3221482"/>
                  </a:lnTo>
                  <a:lnTo>
                    <a:pt x="4584700" y="3196082"/>
                  </a:lnTo>
                  <a:lnTo>
                    <a:pt x="4610100" y="3183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1277594" y="4928374"/>
              <a:ext cx="1126490" cy="807720"/>
            </a:xfrm>
            <a:custGeom>
              <a:rect b="b" l="l" r="r" t="t"/>
              <a:pathLst>
                <a:path extrusionOk="0" h="807720" w="1126489">
                  <a:moveTo>
                    <a:pt x="182880" y="96139"/>
                  </a:moveTo>
                  <a:lnTo>
                    <a:pt x="0" y="96139"/>
                  </a:lnTo>
                  <a:lnTo>
                    <a:pt x="0" y="279019"/>
                  </a:lnTo>
                  <a:lnTo>
                    <a:pt x="182880" y="279019"/>
                  </a:lnTo>
                  <a:lnTo>
                    <a:pt x="182880" y="96139"/>
                  </a:lnTo>
                  <a:close/>
                </a:path>
                <a:path extrusionOk="0" h="807720" w="1126489">
                  <a:moveTo>
                    <a:pt x="352856" y="624573"/>
                  </a:moveTo>
                  <a:lnTo>
                    <a:pt x="169976" y="624573"/>
                  </a:lnTo>
                  <a:lnTo>
                    <a:pt x="169976" y="807453"/>
                  </a:lnTo>
                  <a:lnTo>
                    <a:pt x="352856" y="807453"/>
                  </a:lnTo>
                  <a:lnTo>
                    <a:pt x="352856" y="624573"/>
                  </a:lnTo>
                  <a:close/>
                </a:path>
                <a:path extrusionOk="0" h="807720" w="1126489">
                  <a:moveTo>
                    <a:pt x="723277" y="614464"/>
                  </a:moveTo>
                  <a:lnTo>
                    <a:pt x="540397" y="614464"/>
                  </a:lnTo>
                  <a:lnTo>
                    <a:pt x="540397" y="797344"/>
                  </a:lnTo>
                  <a:lnTo>
                    <a:pt x="723277" y="797344"/>
                  </a:lnTo>
                  <a:lnTo>
                    <a:pt x="723277" y="614464"/>
                  </a:lnTo>
                  <a:close/>
                </a:path>
                <a:path extrusionOk="0" h="807720" w="1126489">
                  <a:moveTo>
                    <a:pt x="820115" y="209296"/>
                  </a:moveTo>
                  <a:lnTo>
                    <a:pt x="637235" y="209296"/>
                  </a:lnTo>
                  <a:lnTo>
                    <a:pt x="637235" y="392176"/>
                  </a:lnTo>
                  <a:lnTo>
                    <a:pt x="820115" y="392176"/>
                  </a:lnTo>
                  <a:lnTo>
                    <a:pt x="820115" y="209296"/>
                  </a:lnTo>
                  <a:close/>
                </a:path>
                <a:path extrusionOk="0" h="807720" w="1126489">
                  <a:moveTo>
                    <a:pt x="1125969" y="0"/>
                  </a:moveTo>
                  <a:lnTo>
                    <a:pt x="943089" y="0"/>
                  </a:lnTo>
                  <a:lnTo>
                    <a:pt x="943089" y="182880"/>
                  </a:lnTo>
                  <a:lnTo>
                    <a:pt x="1125969" y="182880"/>
                  </a:lnTo>
                  <a:lnTo>
                    <a:pt x="112596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2682176" y="4565472"/>
              <a:ext cx="1887855" cy="1203960"/>
            </a:xfrm>
            <a:custGeom>
              <a:rect b="b" l="l" r="r" t="t"/>
              <a:pathLst>
                <a:path extrusionOk="0" h="1203960" w="1887854">
                  <a:moveTo>
                    <a:pt x="182880" y="1203617"/>
                  </a:moveTo>
                  <a:lnTo>
                    <a:pt x="91440" y="1020737"/>
                  </a:lnTo>
                  <a:lnTo>
                    <a:pt x="0" y="1203617"/>
                  </a:lnTo>
                  <a:lnTo>
                    <a:pt x="182880" y="1203617"/>
                  </a:lnTo>
                  <a:close/>
                </a:path>
                <a:path extrusionOk="0" h="1203960" w="1887854">
                  <a:moveTo>
                    <a:pt x="1238618" y="1068806"/>
                  </a:moveTo>
                  <a:lnTo>
                    <a:pt x="1147178" y="885926"/>
                  </a:lnTo>
                  <a:lnTo>
                    <a:pt x="1055738" y="1068806"/>
                  </a:lnTo>
                  <a:lnTo>
                    <a:pt x="1238618" y="1068806"/>
                  </a:lnTo>
                  <a:close/>
                </a:path>
                <a:path extrusionOk="0" h="1203960" w="1887854">
                  <a:moveTo>
                    <a:pt x="1406690" y="576376"/>
                  </a:moveTo>
                  <a:lnTo>
                    <a:pt x="1315250" y="393496"/>
                  </a:lnTo>
                  <a:lnTo>
                    <a:pt x="1223810" y="576376"/>
                  </a:lnTo>
                  <a:lnTo>
                    <a:pt x="1406690" y="576376"/>
                  </a:lnTo>
                  <a:close/>
                </a:path>
                <a:path extrusionOk="0" h="1203960" w="1887854">
                  <a:moveTo>
                    <a:pt x="1887639" y="901560"/>
                  </a:moveTo>
                  <a:lnTo>
                    <a:pt x="1796199" y="718680"/>
                  </a:lnTo>
                  <a:lnTo>
                    <a:pt x="1704759" y="901560"/>
                  </a:lnTo>
                  <a:lnTo>
                    <a:pt x="1887639" y="901560"/>
                  </a:lnTo>
                  <a:close/>
                </a:path>
                <a:path extrusionOk="0" h="1203960" w="1887854">
                  <a:moveTo>
                    <a:pt x="1887639" y="182880"/>
                  </a:moveTo>
                  <a:lnTo>
                    <a:pt x="1796199" y="0"/>
                  </a:lnTo>
                  <a:lnTo>
                    <a:pt x="1704759" y="182880"/>
                  </a:lnTo>
                  <a:lnTo>
                    <a:pt x="1887639" y="18288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299064" y="3383279"/>
              <a:ext cx="0" cy="2874010"/>
            </a:xfrm>
            <a:custGeom>
              <a:rect b="b" l="l" r="r" t="t"/>
              <a:pathLst>
                <a:path extrusionOk="0" h="2874010" w="120000">
                  <a:moveTo>
                    <a:pt x="0" y="0"/>
                  </a:moveTo>
                  <a:lnTo>
                    <a:pt x="0" y="2873828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756208" y="3409406"/>
              <a:ext cx="0" cy="2842895"/>
            </a:xfrm>
            <a:custGeom>
              <a:rect b="b" l="l" r="r" t="t"/>
              <a:pathLst>
                <a:path extrusionOk="0" h="2842895" w="120000">
                  <a:moveTo>
                    <a:pt x="0" y="0"/>
                  </a:moveTo>
                  <a:lnTo>
                    <a:pt x="0" y="284257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299064" y="3854632"/>
              <a:ext cx="498475" cy="76200"/>
            </a:xfrm>
            <a:custGeom>
              <a:rect b="b" l="l" r="r" t="t"/>
              <a:pathLst>
                <a:path extrusionOk="0" h="76200" w="498475">
                  <a:moveTo>
                    <a:pt x="422135" y="50801"/>
                  </a:moveTo>
                  <a:lnTo>
                    <a:pt x="422135" y="76201"/>
                  </a:lnTo>
                  <a:lnTo>
                    <a:pt x="472935" y="50801"/>
                  </a:lnTo>
                  <a:lnTo>
                    <a:pt x="422135" y="50801"/>
                  </a:lnTo>
                  <a:close/>
                </a:path>
                <a:path extrusionOk="0" h="76200" w="498475">
                  <a:moveTo>
                    <a:pt x="76200" y="0"/>
                  </a:moveTo>
                  <a:lnTo>
                    <a:pt x="0" y="38099"/>
                  </a:lnTo>
                  <a:lnTo>
                    <a:pt x="76198" y="76199"/>
                  </a:lnTo>
                  <a:lnTo>
                    <a:pt x="76199" y="50800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199" y="25399"/>
                  </a:lnTo>
                  <a:lnTo>
                    <a:pt x="76200" y="0"/>
                  </a:lnTo>
                  <a:close/>
                </a:path>
                <a:path extrusionOk="0" h="76200" w="498475">
                  <a:moveTo>
                    <a:pt x="422135" y="25401"/>
                  </a:moveTo>
                  <a:lnTo>
                    <a:pt x="422135" y="50801"/>
                  </a:lnTo>
                  <a:lnTo>
                    <a:pt x="434835" y="50801"/>
                  </a:lnTo>
                  <a:lnTo>
                    <a:pt x="434835" y="25401"/>
                  </a:lnTo>
                  <a:lnTo>
                    <a:pt x="422135" y="25401"/>
                  </a:lnTo>
                  <a:close/>
                </a:path>
                <a:path extrusionOk="0" h="76200" w="498475">
                  <a:moveTo>
                    <a:pt x="422135" y="1"/>
                  </a:moveTo>
                  <a:lnTo>
                    <a:pt x="422135" y="25401"/>
                  </a:lnTo>
                  <a:lnTo>
                    <a:pt x="434835" y="25401"/>
                  </a:lnTo>
                  <a:lnTo>
                    <a:pt x="434835" y="50801"/>
                  </a:lnTo>
                  <a:lnTo>
                    <a:pt x="472937" y="50799"/>
                  </a:lnTo>
                  <a:lnTo>
                    <a:pt x="498335" y="38101"/>
                  </a:lnTo>
                  <a:lnTo>
                    <a:pt x="422135" y="1"/>
                  </a:lnTo>
                  <a:close/>
                </a:path>
                <a:path extrusionOk="0" h="76200" w="498475">
                  <a:moveTo>
                    <a:pt x="76199" y="25400"/>
                  </a:moveTo>
                  <a:lnTo>
                    <a:pt x="76199" y="50800"/>
                  </a:lnTo>
                  <a:lnTo>
                    <a:pt x="422135" y="50801"/>
                  </a:lnTo>
                  <a:lnTo>
                    <a:pt x="422135" y="25401"/>
                  </a:lnTo>
                  <a:lnTo>
                    <a:pt x="76199" y="25400"/>
                  </a:lnTo>
                  <a:close/>
                </a:path>
                <a:path extrusionOk="0" h="76200" w="498475">
                  <a:moveTo>
                    <a:pt x="63500" y="25399"/>
                  </a:moveTo>
                  <a:lnTo>
                    <a:pt x="63500" y="50799"/>
                  </a:lnTo>
                  <a:lnTo>
                    <a:pt x="76199" y="50800"/>
                  </a:lnTo>
                  <a:lnTo>
                    <a:pt x="76199" y="25400"/>
                  </a:lnTo>
                  <a:lnTo>
                    <a:pt x="63500" y="253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2529785" y="3409406"/>
              <a:ext cx="0" cy="2847975"/>
            </a:xfrm>
            <a:custGeom>
              <a:rect b="b" l="l" r="r" t="t"/>
              <a:pathLst>
                <a:path extrusionOk="0" h="2847975" w="120000">
                  <a:moveTo>
                    <a:pt x="0" y="0"/>
                  </a:moveTo>
                  <a:lnTo>
                    <a:pt x="0" y="284770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44"/>
          <p:cNvGrpSpPr/>
          <p:nvPr/>
        </p:nvGrpSpPr>
        <p:grpSpPr>
          <a:xfrm>
            <a:off x="6697967" y="3056712"/>
            <a:ext cx="4610100" cy="3226613"/>
            <a:chOff x="6697967" y="3056712"/>
            <a:chExt cx="4610100" cy="3226613"/>
          </a:xfrm>
        </p:grpSpPr>
        <p:sp>
          <p:nvSpPr>
            <p:cNvPr id="575" name="Google Shape;575;p44"/>
            <p:cNvSpPr/>
            <p:nvPr/>
          </p:nvSpPr>
          <p:spPr>
            <a:xfrm>
              <a:off x="6697967" y="3056712"/>
              <a:ext cx="4610100" cy="3225800"/>
            </a:xfrm>
            <a:custGeom>
              <a:rect b="b" l="l" r="r" t="t"/>
              <a:pathLst>
                <a:path extrusionOk="0" h="3225800" w="4610100">
                  <a:moveTo>
                    <a:pt x="4610100" y="3187344"/>
                  </a:moveTo>
                  <a:lnTo>
                    <a:pt x="4533900" y="3149244"/>
                  </a:lnTo>
                  <a:lnTo>
                    <a:pt x="4533900" y="3174644"/>
                  </a:lnTo>
                  <a:lnTo>
                    <a:pt x="50800" y="3174644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200400"/>
                  </a:lnTo>
                  <a:lnTo>
                    <a:pt x="50800" y="3200400"/>
                  </a:lnTo>
                  <a:lnTo>
                    <a:pt x="50800" y="3200044"/>
                  </a:lnTo>
                  <a:lnTo>
                    <a:pt x="4533900" y="3200044"/>
                  </a:lnTo>
                  <a:lnTo>
                    <a:pt x="4533900" y="3225444"/>
                  </a:lnTo>
                  <a:lnTo>
                    <a:pt x="4584700" y="3200044"/>
                  </a:lnTo>
                  <a:lnTo>
                    <a:pt x="4610100" y="3187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7208152" y="4923231"/>
              <a:ext cx="1126490" cy="807720"/>
            </a:xfrm>
            <a:custGeom>
              <a:rect b="b" l="l" r="r" t="t"/>
              <a:pathLst>
                <a:path extrusionOk="0" h="807720" w="1126490">
                  <a:moveTo>
                    <a:pt x="182880" y="96139"/>
                  </a:moveTo>
                  <a:lnTo>
                    <a:pt x="0" y="96139"/>
                  </a:lnTo>
                  <a:lnTo>
                    <a:pt x="0" y="279019"/>
                  </a:lnTo>
                  <a:lnTo>
                    <a:pt x="182880" y="279019"/>
                  </a:lnTo>
                  <a:lnTo>
                    <a:pt x="182880" y="96139"/>
                  </a:lnTo>
                  <a:close/>
                </a:path>
                <a:path extrusionOk="0" h="807720" w="1126490">
                  <a:moveTo>
                    <a:pt x="352844" y="624573"/>
                  </a:moveTo>
                  <a:lnTo>
                    <a:pt x="169964" y="624573"/>
                  </a:lnTo>
                  <a:lnTo>
                    <a:pt x="169964" y="807453"/>
                  </a:lnTo>
                  <a:lnTo>
                    <a:pt x="352844" y="807453"/>
                  </a:lnTo>
                  <a:lnTo>
                    <a:pt x="352844" y="624573"/>
                  </a:lnTo>
                  <a:close/>
                </a:path>
                <a:path extrusionOk="0" h="807720" w="1126490">
                  <a:moveTo>
                    <a:pt x="723277" y="614476"/>
                  </a:moveTo>
                  <a:lnTo>
                    <a:pt x="540397" y="614476"/>
                  </a:lnTo>
                  <a:lnTo>
                    <a:pt x="540397" y="797356"/>
                  </a:lnTo>
                  <a:lnTo>
                    <a:pt x="723277" y="797356"/>
                  </a:lnTo>
                  <a:lnTo>
                    <a:pt x="723277" y="614476"/>
                  </a:lnTo>
                  <a:close/>
                </a:path>
                <a:path extrusionOk="0" h="807720" w="1126490">
                  <a:moveTo>
                    <a:pt x="820115" y="209308"/>
                  </a:moveTo>
                  <a:lnTo>
                    <a:pt x="637235" y="209308"/>
                  </a:lnTo>
                  <a:lnTo>
                    <a:pt x="637235" y="392188"/>
                  </a:lnTo>
                  <a:lnTo>
                    <a:pt x="820115" y="392188"/>
                  </a:lnTo>
                  <a:lnTo>
                    <a:pt x="820115" y="209308"/>
                  </a:lnTo>
                  <a:close/>
                </a:path>
                <a:path extrusionOk="0" h="807720" w="1126490">
                  <a:moveTo>
                    <a:pt x="1125956" y="0"/>
                  </a:moveTo>
                  <a:lnTo>
                    <a:pt x="943076" y="0"/>
                  </a:lnTo>
                  <a:lnTo>
                    <a:pt x="943076" y="182880"/>
                  </a:lnTo>
                  <a:lnTo>
                    <a:pt x="1125956" y="182880"/>
                  </a:lnTo>
                  <a:lnTo>
                    <a:pt x="112595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8612733" y="4560341"/>
              <a:ext cx="1887855" cy="1203960"/>
            </a:xfrm>
            <a:custGeom>
              <a:rect b="b" l="l" r="r" t="t"/>
              <a:pathLst>
                <a:path extrusionOk="0" h="1203960" w="1887854">
                  <a:moveTo>
                    <a:pt x="182880" y="1203617"/>
                  </a:moveTo>
                  <a:lnTo>
                    <a:pt x="91440" y="1020737"/>
                  </a:lnTo>
                  <a:lnTo>
                    <a:pt x="0" y="1203617"/>
                  </a:lnTo>
                  <a:lnTo>
                    <a:pt x="182880" y="1203617"/>
                  </a:lnTo>
                  <a:close/>
                </a:path>
                <a:path extrusionOk="0" h="1203960" w="1887854">
                  <a:moveTo>
                    <a:pt x="1238618" y="1068806"/>
                  </a:moveTo>
                  <a:lnTo>
                    <a:pt x="1147178" y="885926"/>
                  </a:lnTo>
                  <a:lnTo>
                    <a:pt x="1055738" y="1068806"/>
                  </a:lnTo>
                  <a:lnTo>
                    <a:pt x="1238618" y="1068806"/>
                  </a:lnTo>
                  <a:close/>
                </a:path>
                <a:path extrusionOk="0" h="1203960" w="1887854">
                  <a:moveTo>
                    <a:pt x="1406690" y="576376"/>
                  </a:moveTo>
                  <a:lnTo>
                    <a:pt x="1315250" y="393496"/>
                  </a:lnTo>
                  <a:lnTo>
                    <a:pt x="1223810" y="576376"/>
                  </a:lnTo>
                  <a:lnTo>
                    <a:pt x="1406690" y="576376"/>
                  </a:lnTo>
                  <a:close/>
                </a:path>
                <a:path extrusionOk="0" h="1203960" w="1887854">
                  <a:moveTo>
                    <a:pt x="1887639" y="901560"/>
                  </a:moveTo>
                  <a:lnTo>
                    <a:pt x="1796199" y="718680"/>
                  </a:lnTo>
                  <a:lnTo>
                    <a:pt x="1704759" y="901560"/>
                  </a:lnTo>
                  <a:lnTo>
                    <a:pt x="1887639" y="901560"/>
                  </a:lnTo>
                  <a:close/>
                </a:path>
                <a:path extrusionOk="0" h="1203960" w="1887854">
                  <a:moveTo>
                    <a:pt x="1887639" y="182880"/>
                  </a:moveTo>
                  <a:lnTo>
                    <a:pt x="1796199" y="0"/>
                  </a:lnTo>
                  <a:lnTo>
                    <a:pt x="1704759" y="182880"/>
                  </a:lnTo>
                  <a:lnTo>
                    <a:pt x="1887639" y="18288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8242675" y="3383280"/>
              <a:ext cx="0" cy="2900045"/>
            </a:xfrm>
            <a:custGeom>
              <a:rect b="b" l="l" r="r" t="t"/>
              <a:pathLst>
                <a:path extrusionOk="0" h="2900045" w="120000">
                  <a:moveTo>
                    <a:pt x="0" y="0"/>
                  </a:moveTo>
                  <a:lnTo>
                    <a:pt x="0" y="289995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9742445" y="3383280"/>
              <a:ext cx="0" cy="2900045"/>
            </a:xfrm>
            <a:custGeom>
              <a:rect b="b" l="l" r="r" t="t"/>
              <a:pathLst>
                <a:path extrusionOk="0" h="2900045" w="120000">
                  <a:moveTo>
                    <a:pt x="0" y="0"/>
                  </a:moveTo>
                  <a:lnTo>
                    <a:pt x="0" y="289995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8242675" y="3854632"/>
              <a:ext cx="1499870" cy="76200"/>
            </a:xfrm>
            <a:custGeom>
              <a:rect b="b" l="l" r="r" t="t"/>
              <a:pathLst>
                <a:path extrusionOk="0" h="76200" w="1499870">
                  <a:moveTo>
                    <a:pt x="1423568" y="50801"/>
                  </a:moveTo>
                  <a:lnTo>
                    <a:pt x="1423568" y="76201"/>
                  </a:lnTo>
                  <a:lnTo>
                    <a:pt x="1474368" y="50801"/>
                  </a:lnTo>
                  <a:lnTo>
                    <a:pt x="1423568" y="50801"/>
                  </a:lnTo>
                  <a:close/>
                </a:path>
                <a:path extrusionOk="0" h="76200" w="149987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800"/>
                  </a:lnTo>
                  <a:lnTo>
                    <a:pt x="63498" y="50799"/>
                  </a:lnTo>
                  <a:lnTo>
                    <a:pt x="63498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extrusionOk="0" h="76200" w="1499870">
                  <a:moveTo>
                    <a:pt x="1423568" y="25401"/>
                  </a:moveTo>
                  <a:lnTo>
                    <a:pt x="1423568" y="50801"/>
                  </a:lnTo>
                  <a:lnTo>
                    <a:pt x="1436268" y="50801"/>
                  </a:lnTo>
                  <a:lnTo>
                    <a:pt x="1436268" y="25401"/>
                  </a:lnTo>
                  <a:lnTo>
                    <a:pt x="1423568" y="25401"/>
                  </a:lnTo>
                  <a:close/>
                </a:path>
                <a:path extrusionOk="0" h="76200" w="1499870">
                  <a:moveTo>
                    <a:pt x="1423568" y="1"/>
                  </a:moveTo>
                  <a:lnTo>
                    <a:pt x="1423568" y="25401"/>
                  </a:lnTo>
                  <a:lnTo>
                    <a:pt x="1436268" y="25401"/>
                  </a:lnTo>
                  <a:lnTo>
                    <a:pt x="1436268" y="50801"/>
                  </a:lnTo>
                  <a:lnTo>
                    <a:pt x="1474370" y="50799"/>
                  </a:lnTo>
                  <a:lnTo>
                    <a:pt x="1499768" y="38101"/>
                  </a:lnTo>
                  <a:lnTo>
                    <a:pt x="1423568" y="1"/>
                  </a:lnTo>
                  <a:close/>
                </a:path>
                <a:path extrusionOk="0" h="76200" w="1499870">
                  <a:moveTo>
                    <a:pt x="76200" y="25400"/>
                  </a:moveTo>
                  <a:lnTo>
                    <a:pt x="76200" y="50800"/>
                  </a:lnTo>
                  <a:lnTo>
                    <a:pt x="1423568" y="50801"/>
                  </a:lnTo>
                  <a:lnTo>
                    <a:pt x="1423568" y="25401"/>
                  </a:lnTo>
                  <a:lnTo>
                    <a:pt x="76200" y="25400"/>
                  </a:lnTo>
                  <a:close/>
                </a:path>
                <a:path extrusionOk="0" h="76200" w="1499870">
                  <a:moveTo>
                    <a:pt x="63498" y="25399"/>
                  </a:moveTo>
                  <a:lnTo>
                    <a:pt x="63498" y="50799"/>
                  </a:lnTo>
                  <a:lnTo>
                    <a:pt x="76200" y="50800"/>
                  </a:lnTo>
                  <a:lnTo>
                    <a:pt x="76200" y="25400"/>
                  </a:lnTo>
                  <a:lnTo>
                    <a:pt x="63498" y="25399"/>
                  </a:lnTo>
                  <a:close/>
                </a:path>
                <a:path extrusionOk="0" h="76200" w="1499870">
                  <a:moveTo>
                    <a:pt x="76200" y="25399"/>
                  </a:moveTo>
                  <a:lnTo>
                    <a:pt x="63498" y="25399"/>
                  </a:lnTo>
                  <a:lnTo>
                    <a:pt x="76200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9030732" y="3383280"/>
              <a:ext cx="0" cy="2856230"/>
            </a:xfrm>
            <a:custGeom>
              <a:rect b="b" l="l" r="r" t="t"/>
              <a:pathLst>
                <a:path extrusionOk="0" h="2856229" w="120000">
                  <a:moveTo>
                    <a:pt x="0" y="0"/>
                  </a:moveTo>
                  <a:lnTo>
                    <a:pt x="0" y="2855635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44"/>
          <p:cNvSpPr txBox="1"/>
          <p:nvPr/>
        </p:nvSpPr>
        <p:spPr>
          <a:xfrm>
            <a:off x="2155204" y="6282675"/>
            <a:ext cx="254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3" name="Google Shape;583;p44"/>
          <p:cNvSpPr txBox="1"/>
          <p:nvPr/>
        </p:nvSpPr>
        <p:spPr>
          <a:xfrm>
            <a:off x="8377441" y="6282675"/>
            <a:ext cx="23640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 margin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4" name="Google Shape;584;p44"/>
          <p:cNvSpPr txBox="1"/>
          <p:nvPr/>
        </p:nvSpPr>
        <p:spPr>
          <a:xfrm>
            <a:off x="1742170" y="2937775"/>
            <a:ext cx="40770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A (narrow margin)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4"/>
          <p:cNvSpPr txBox="1"/>
          <p:nvPr/>
        </p:nvSpPr>
        <p:spPr>
          <a:xfrm>
            <a:off x="7918732" y="2959100"/>
            <a:ext cx="23075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B (large margin)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/>
          <p:nvPr>
            <p:ph type="title"/>
          </p:nvPr>
        </p:nvSpPr>
        <p:spPr>
          <a:xfrm>
            <a:off x="916959" y="623325"/>
            <a:ext cx="4772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Soft Margin</a:t>
            </a:r>
            <a:endParaRPr sz="4400"/>
          </a:p>
        </p:txBody>
      </p:sp>
      <p:sp>
        <p:nvSpPr>
          <p:cNvPr id="591" name="Google Shape;591;p45"/>
          <p:cNvSpPr txBox="1"/>
          <p:nvPr/>
        </p:nvSpPr>
        <p:spPr>
          <a:xfrm>
            <a:off x="916939" y="1807971"/>
            <a:ext cx="972185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hard margin SVMs, a single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can determine the boundary.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92" name="Google Shape;592;p45"/>
          <p:cNvGrpSpPr/>
          <p:nvPr/>
        </p:nvGrpSpPr>
        <p:grpSpPr>
          <a:xfrm>
            <a:off x="941603" y="3060674"/>
            <a:ext cx="4610100" cy="3221990"/>
            <a:chOff x="941603" y="3060674"/>
            <a:chExt cx="4610100" cy="3221990"/>
          </a:xfrm>
        </p:grpSpPr>
        <p:sp>
          <p:nvSpPr>
            <p:cNvPr id="593" name="Google Shape;593;p45"/>
            <p:cNvSpPr/>
            <p:nvPr/>
          </p:nvSpPr>
          <p:spPr>
            <a:xfrm>
              <a:off x="941603" y="3060674"/>
              <a:ext cx="4610100" cy="3221990"/>
            </a:xfrm>
            <a:custGeom>
              <a:rect b="b" l="l" r="r" t="t"/>
              <a:pathLst>
                <a:path extrusionOk="0" h="3221990" w="4610100">
                  <a:moveTo>
                    <a:pt x="4610100" y="3183382"/>
                  </a:moveTo>
                  <a:lnTo>
                    <a:pt x="4533900" y="3145282"/>
                  </a:lnTo>
                  <a:lnTo>
                    <a:pt x="4533900" y="3170682"/>
                  </a:lnTo>
                  <a:lnTo>
                    <a:pt x="50800" y="317068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200400"/>
                  </a:lnTo>
                  <a:lnTo>
                    <a:pt x="50800" y="3200400"/>
                  </a:lnTo>
                  <a:lnTo>
                    <a:pt x="50800" y="3196082"/>
                  </a:lnTo>
                  <a:lnTo>
                    <a:pt x="4533900" y="3196082"/>
                  </a:lnTo>
                  <a:lnTo>
                    <a:pt x="4533900" y="3221482"/>
                  </a:lnTo>
                  <a:lnTo>
                    <a:pt x="4584700" y="3196082"/>
                  </a:lnTo>
                  <a:lnTo>
                    <a:pt x="4610100" y="3183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1277594" y="4928374"/>
              <a:ext cx="1126490" cy="807720"/>
            </a:xfrm>
            <a:custGeom>
              <a:rect b="b" l="l" r="r" t="t"/>
              <a:pathLst>
                <a:path extrusionOk="0" h="807720" w="1126489">
                  <a:moveTo>
                    <a:pt x="182880" y="96139"/>
                  </a:moveTo>
                  <a:lnTo>
                    <a:pt x="0" y="96139"/>
                  </a:lnTo>
                  <a:lnTo>
                    <a:pt x="0" y="279019"/>
                  </a:lnTo>
                  <a:lnTo>
                    <a:pt x="182880" y="279019"/>
                  </a:lnTo>
                  <a:lnTo>
                    <a:pt x="182880" y="96139"/>
                  </a:lnTo>
                  <a:close/>
                </a:path>
                <a:path extrusionOk="0" h="807720" w="1126489">
                  <a:moveTo>
                    <a:pt x="352856" y="624573"/>
                  </a:moveTo>
                  <a:lnTo>
                    <a:pt x="169976" y="624573"/>
                  </a:lnTo>
                  <a:lnTo>
                    <a:pt x="169976" y="807453"/>
                  </a:lnTo>
                  <a:lnTo>
                    <a:pt x="352856" y="807453"/>
                  </a:lnTo>
                  <a:lnTo>
                    <a:pt x="352856" y="624573"/>
                  </a:lnTo>
                  <a:close/>
                </a:path>
                <a:path extrusionOk="0" h="807720" w="1126489">
                  <a:moveTo>
                    <a:pt x="723277" y="614464"/>
                  </a:moveTo>
                  <a:lnTo>
                    <a:pt x="540397" y="614464"/>
                  </a:lnTo>
                  <a:lnTo>
                    <a:pt x="540397" y="797344"/>
                  </a:lnTo>
                  <a:lnTo>
                    <a:pt x="723277" y="797344"/>
                  </a:lnTo>
                  <a:lnTo>
                    <a:pt x="723277" y="614464"/>
                  </a:lnTo>
                  <a:close/>
                </a:path>
                <a:path extrusionOk="0" h="807720" w="1126489">
                  <a:moveTo>
                    <a:pt x="820115" y="209296"/>
                  </a:moveTo>
                  <a:lnTo>
                    <a:pt x="637235" y="209296"/>
                  </a:lnTo>
                  <a:lnTo>
                    <a:pt x="637235" y="392176"/>
                  </a:lnTo>
                  <a:lnTo>
                    <a:pt x="820115" y="392176"/>
                  </a:lnTo>
                  <a:lnTo>
                    <a:pt x="820115" y="209296"/>
                  </a:lnTo>
                  <a:close/>
                </a:path>
                <a:path extrusionOk="0" h="807720" w="1126489">
                  <a:moveTo>
                    <a:pt x="1125969" y="0"/>
                  </a:moveTo>
                  <a:lnTo>
                    <a:pt x="943089" y="0"/>
                  </a:lnTo>
                  <a:lnTo>
                    <a:pt x="943089" y="182880"/>
                  </a:lnTo>
                  <a:lnTo>
                    <a:pt x="1125969" y="182880"/>
                  </a:lnTo>
                  <a:lnTo>
                    <a:pt x="112596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2682176" y="4565472"/>
              <a:ext cx="1887855" cy="1203960"/>
            </a:xfrm>
            <a:custGeom>
              <a:rect b="b" l="l" r="r" t="t"/>
              <a:pathLst>
                <a:path extrusionOk="0" h="1203960" w="1887854">
                  <a:moveTo>
                    <a:pt x="182880" y="1203617"/>
                  </a:moveTo>
                  <a:lnTo>
                    <a:pt x="91440" y="1020737"/>
                  </a:lnTo>
                  <a:lnTo>
                    <a:pt x="0" y="1203617"/>
                  </a:lnTo>
                  <a:lnTo>
                    <a:pt x="182880" y="1203617"/>
                  </a:lnTo>
                  <a:close/>
                </a:path>
                <a:path extrusionOk="0" h="1203960" w="1887854">
                  <a:moveTo>
                    <a:pt x="1238618" y="1068806"/>
                  </a:moveTo>
                  <a:lnTo>
                    <a:pt x="1147178" y="885926"/>
                  </a:lnTo>
                  <a:lnTo>
                    <a:pt x="1055738" y="1068806"/>
                  </a:lnTo>
                  <a:lnTo>
                    <a:pt x="1238618" y="1068806"/>
                  </a:lnTo>
                  <a:close/>
                </a:path>
                <a:path extrusionOk="0" h="1203960" w="1887854">
                  <a:moveTo>
                    <a:pt x="1406690" y="576376"/>
                  </a:moveTo>
                  <a:lnTo>
                    <a:pt x="1315250" y="393496"/>
                  </a:lnTo>
                  <a:lnTo>
                    <a:pt x="1223810" y="576376"/>
                  </a:lnTo>
                  <a:lnTo>
                    <a:pt x="1406690" y="576376"/>
                  </a:lnTo>
                  <a:close/>
                </a:path>
                <a:path extrusionOk="0" h="1203960" w="1887854">
                  <a:moveTo>
                    <a:pt x="1887639" y="901560"/>
                  </a:moveTo>
                  <a:lnTo>
                    <a:pt x="1796199" y="718680"/>
                  </a:lnTo>
                  <a:lnTo>
                    <a:pt x="1704759" y="901560"/>
                  </a:lnTo>
                  <a:lnTo>
                    <a:pt x="1887639" y="901560"/>
                  </a:lnTo>
                  <a:close/>
                </a:path>
                <a:path extrusionOk="0" h="1203960" w="1887854">
                  <a:moveTo>
                    <a:pt x="1887639" y="182880"/>
                  </a:moveTo>
                  <a:lnTo>
                    <a:pt x="1796199" y="0"/>
                  </a:lnTo>
                  <a:lnTo>
                    <a:pt x="1704759" y="182880"/>
                  </a:lnTo>
                  <a:lnTo>
                    <a:pt x="1887639" y="18288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2299064" y="3383279"/>
              <a:ext cx="0" cy="2874010"/>
            </a:xfrm>
            <a:custGeom>
              <a:rect b="b" l="l" r="r" t="t"/>
              <a:pathLst>
                <a:path extrusionOk="0" h="2874010" w="120000">
                  <a:moveTo>
                    <a:pt x="0" y="0"/>
                  </a:moveTo>
                  <a:lnTo>
                    <a:pt x="0" y="2873828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2756208" y="3409406"/>
              <a:ext cx="0" cy="2842895"/>
            </a:xfrm>
            <a:custGeom>
              <a:rect b="b" l="l" r="r" t="t"/>
              <a:pathLst>
                <a:path extrusionOk="0" h="2842895" w="120000">
                  <a:moveTo>
                    <a:pt x="0" y="0"/>
                  </a:moveTo>
                  <a:lnTo>
                    <a:pt x="0" y="284257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2299064" y="3854632"/>
              <a:ext cx="498475" cy="76200"/>
            </a:xfrm>
            <a:custGeom>
              <a:rect b="b" l="l" r="r" t="t"/>
              <a:pathLst>
                <a:path extrusionOk="0" h="76200" w="498475">
                  <a:moveTo>
                    <a:pt x="422135" y="50801"/>
                  </a:moveTo>
                  <a:lnTo>
                    <a:pt x="422135" y="76201"/>
                  </a:lnTo>
                  <a:lnTo>
                    <a:pt x="472935" y="50801"/>
                  </a:lnTo>
                  <a:lnTo>
                    <a:pt x="422135" y="50801"/>
                  </a:lnTo>
                  <a:close/>
                </a:path>
                <a:path extrusionOk="0" h="76200" w="498475">
                  <a:moveTo>
                    <a:pt x="76200" y="0"/>
                  </a:moveTo>
                  <a:lnTo>
                    <a:pt x="0" y="38099"/>
                  </a:lnTo>
                  <a:lnTo>
                    <a:pt x="76198" y="76199"/>
                  </a:lnTo>
                  <a:lnTo>
                    <a:pt x="76199" y="50800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199" y="25399"/>
                  </a:lnTo>
                  <a:lnTo>
                    <a:pt x="76200" y="0"/>
                  </a:lnTo>
                  <a:close/>
                </a:path>
                <a:path extrusionOk="0" h="76200" w="498475">
                  <a:moveTo>
                    <a:pt x="422135" y="25401"/>
                  </a:moveTo>
                  <a:lnTo>
                    <a:pt x="422135" y="50801"/>
                  </a:lnTo>
                  <a:lnTo>
                    <a:pt x="434835" y="50801"/>
                  </a:lnTo>
                  <a:lnTo>
                    <a:pt x="434835" y="25401"/>
                  </a:lnTo>
                  <a:lnTo>
                    <a:pt x="422135" y="25401"/>
                  </a:lnTo>
                  <a:close/>
                </a:path>
                <a:path extrusionOk="0" h="76200" w="498475">
                  <a:moveTo>
                    <a:pt x="422135" y="1"/>
                  </a:moveTo>
                  <a:lnTo>
                    <a:pt x="422135" y="25401"/>
                  </a:lnTo>
                  <a:lnTo>
                    <a:pt x="434835" y="25401"/>
                  </a:lnTo>
                  <a:lnTo>
                    <a:pt x="434835" y="50801"/>
                  </a:lnTo>
                  <a:lnTo>
                    <a:pt x="472937" y="50799"/>
                  </a:lnTo>
                  <a:lnTo>
                    <a:pt x="498335" y="38101"/>
                  </a:lnTo>
                  <a:lnTo>
                    <a:pt x="422135" y="1"/>
                  </a:lnTo>
                  <a:close/>
                </a:path>
                <a:path extrusionOk="0" h="76200" w="498475">
                  <a:moveTo>
                    <a:pt x="76199" y="25400"/>
                  </a:moveTo>
                  <a:lnTo>
                    <a:pt x="76199" y="50800"/>
                  </a:lnTo>
                  <a:lnTo>
                    <a:pt x="422135" y="50801"/>
                  </a:lnTo>
                  <a:lnTo>
                    <a:pt x="422135" y="25401"/>
                  </a:lnTo>
                  <a:lnTo>
                    <a:pt x="76199" y="25400"/>
                  </a:lnTo>
                  <a:close/>
                </a:path>
                <a:path extrusionOk="0" h="76200" w="498475">
                  <a:moveTo>
                    <a:pt x="63500" y="25399"/>
                  </a:moveTo>
                  <a:lnTo>
                    <a:pt x="63500" y="50799"/>
                  </a:lnTo>
                  <a:lnTo>
                    <a:pt x="76199" y="50800"/>
                  </a:lnTo>
                  <a:lnTo>
                    <a:pt x="76199" y="25400"/>
                  </a:lnTo>
                  <a:lnTo>
                    <a:pt x="63500" y="253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2529785" y="3409406"/>
              <a:ext cx="0" cy="2847975"/>
            </a:xfrm>
            <a:custGeom>
              <a:rect b="b" l="l" r="r" t="t"/>
              <a:pathLst>
                <a:path extrusionOk="0" h="2847975" w="120000">
                  <a:moveTo>
                    <a:pt x="0" y="0"/>
                  </a:moveTo>
                  <a:lnTo>
                    <a:pt x="0" y="284770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2898890" y="4927928"/>
              <a:ext cx="182880" cy="182880"/>
            </a:xfrm>
            <a:custGeom>
              <a:rect b="b" l="l" r="r" t="t"/>
              <a:pathLst>
                <a:path extrusionOk="0" h="182879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2642127" y="5172759"/>
              <a:ext cx="182880" cy="182880"/>
            </a:xfrm>
            <a:custGeom>
              <a:rect b="b" l="l" r="r" t="t"/>
              <a:pathLst>
                <a:path extrusionOk="0" h="182879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5"/>
          <p:cNvGrpSpPr/>
          <p:nvPr/>
        </p:nvGrpSpPr>
        <p:grpSpPr>
          <a:xfrm>
            <a:off x="6697967" y="3056712"/>
            <a:ext cx="4610100" cy="3226613"/>
            <a:chOff x="6697967" y="3056712"/>
            <a:chExt cx="4610100" cy="3226613"/>
          </a:xfrm>
        </p:grpSpPr>
        <p:sp>
          <p:nvSpPr>
            <p:cNvPr id="603" name="Google Shape;603;p45"/>
            <p:cNvSpPr/>
            <p:nvPr/>
          </p:nvSpPr>
          <p:spPr>
            <a:xfrm>
              <a:off x="6697967" y="3056712"/>
              <a:ext cx="4610100" cy="3225800"/>
            </a:xfrm>
            <a:custGeom>
              <a:rect b="b" l="l" r="r" t="t"/>
              <a:pathLst>
                <a:path extrusionOk="0" h="3225800" w="4610100">
                  <a:moveTo>
                    <a:pt x="4610100" y="3187344"/>
                  </a:moveTo>
                  <a:lnTo>
                    <a:pt x="4533900" y="3149244"/>
                  </a:lnTo>
                  <a:lnTo>
                    <a:pt x="4533900" y="3174644"/>
                  </a:lnTo>
                  <a:lnTo>
                    <a:pt x="50800" y="3174644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200400"/>
                  </a:lnTo>
                  <a:lnTo>
                    <a:pt x="50800" y="3200400"/>
                  </a:lnTo>
                  <a:lnTo>
                    <a:pt x="50800" y="3200044"/>
                  </a:lnTo>
                  <a:lnTo>
                    <a:pt x="4533900" y="3200044"/>
                  </a:lnTo>
                  <a:lnTo>
                    <a:pt x="4533900" y="3225444"/>
                  </a:lnTo>
                  <a:lnTo>
                    <a:pt x="4584700" y="3200044"/>
                  </a:lnTo>
                  <a:lnTo>
                    <a:pt x="4610100" y="3187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7208152" y="4923231"/>
              <a:ext cx="1126490" cy="807720"/>
            </a:xfrm>
            <a:custGeom>
              <a:rect b="b" l="l" r="r" t="t"/>
              <a:pathLst>
                <a:path extrusionOk="0" h="807720" w="1126490">
                  <a:moveTo>
                    <a:pt x="182880" y="96139"/>
                  </a:moveTo>
                  <a:lnTo>
                    <a:pt x="0" y="96139"/>
                  </a:lnTo>
                  <a:lnTo>
                    <a:pt x="0" y="279019"/>
                  </a:lnTo>
                  <a:lnTo>
                    <a:pt x="182880" y="279019"/>
                  </a:lnTo>
                  <a:lnTo>
                    <a:pt x="182880" y="96139"/>
                  </a:lnTo>
                  <a:close/>
                </a:path>
                <a:path extrusionOk="0" h="807720" w="1126490">
                  <a:moveTo>
                    <a:pt x="352844" y="624573"/>
                  </a:moveTo>
                  <a:lnTo>
                    <a:pt x="169964" y="624573"/>
                  </a:lnTo>
                  <a:lnTo>
                    <a:pt x="169964" y="807453"/>
                  </a:lnTo>
                  <a:lnTo>
                    <a:pt x="352844" y="807453"/>
                  </a:lnTo>
                  <a:lnTo>
                    <a:pt x="352844" y="624573"/>
                  </a:lnTo>
                  <a:close/>
                </a:path>
                <a:path extrusionOk="0" h="807720" w="1126490">
                  <a:moveTo>
                    <a:pt x="723277" y="614476"/>
                  </a:moveTo>
                  <a:lnTo>
                    <a:pt x="540397" y="614476"/>
                  </a:lnTo>
                  <a:lnTo>
                    <a:pt x="540397" y="797356"/>
                  </a:lnTo>
                  <a:lnTo>
                    <a:pt x="723277" y="797356"/>
                  </a:lnTo>
                  <a:lnTo>
                    <a:pt x="723277" y="614476"/>
                  </a:lnTo>
                  <a:close/>
                </a:path>
                <a:path extrusionOk="0" h="807720" w="1126490">
                  <a:moveTo>
                    <a:pt x="820115" y="209308"/>
                  </a:moveTo>
                  <a:lnTo>
                    <a:pt x="637235" y="209308"/>
                  </a:lnTo>
                  <a:lnTo>
                    <a:pt x="637235" y="392188"/>
                  </a:lnTo>
                  <a:lnTo>
                    <a:pt x="820115" y="392188"/>
                  </a:lnTo>
                  <a:lnTo>
                    <a:pt x="820115" y="209308"/>
                  </a:lnTo>
                  <a:close/>
                </a:path>
                <a:path extrusionOk="0" h="807720" w="1126490">
                  <a:moveTo>
                    <a:pt x="1125956" y="0"/>
                  </a:moveTo>
                  <a:lnTo>
                    <a:pt x="943076" y="0"/>
                  </a:lnTo>
                  <a:lnTo>
                    <a:pt x="943076" y="182880"/>
                  </a:lnTo>
                  <a:lnTo>
                    <a:pt x="1125956" y="182880"/>
                  </a:lnTo>
                  <a:lnTo>
                    <a:pt x="112595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8612733" y="4560341"/>
              <a:ext cx="1887855" cy="1203960"/>
            </a:xfrm>
            <a:custGeom>
              <a:rect b="b" l="l" r="r" t="t"/>
              <a:pathLst>
                <a:path extrusionOk="0" h="1203960" w="1887854">
                  <a:moveTo>
                    <a:pt x="182880" y="1203617"/>
                  </a:moveTo>
                  <a:lnTo>
                    <a:pt x="91440" y="1020737"/>
                  </a:lnTo>
                  <a:lnTo>
                    <a:pt x="0" y="1203617"/>
                  </a:lnTo>
                  <a:lnTo>
                    <a:pt x="182880" y="1203617"/>
                  </a:lnTo>
                  <a:close/>
                </a:path>
                <a:path extrusionOk="0" h="1203960" w="1887854">
                  <a:moveTo>
                    <a:pt x="1238618" y="1068806"/>
                  </a:moveTo>
                  <a:lnTo>
                    <a:pt x="1147178" y="885926"/>
                  </a:lnTo>
                  <a:lnTo>
                    <a:pt x="1055738" y="1068806"/>
                  </a:lnTo>
                  <a:lnTo>
                    <a:pt x="1238618" y="1068806"/>
                  </a:lnTo>
                  <a:close/>
                </a:path>
                <a:path extrusionOk="0" h="1203960" w="1887854">
                  <a:moveTo>
                    <a:pt x="1406690" y="576376"/>
                  </a:moveTo>
                  <a:lnTo>
                    <a:pt x="1315250" y="393496"/>
                  </a:lnTo>
                  <a:lnTo>
                    <a:pt x="1223810" y="576376"/>
                  </a:lnTo>
                  <a:lnTo>
                    <a:pt x="1406690" y="576376"/>
                  </a:lnTo>
                  <a:close/>
                </a:path>
                <a:path extrusionOk="0" h="1203960" w="1887854">
                  <a:moveTo>
                    <a:pt x="1887639" y="901560"/>
                  </a:moveTo>
                  <a:lnTo>
                    <a:pt x="1796199" y="718680"/>
                  </a:lnTo>
                  <a:lnTo>
                    <a:pt x="1704759" y="901560"/>
                  </a:lnTo>
                  <a:lnTo>
                    <a:pt x="1887639" y="901560"/>
                  </a:lnTo>
                  <a:close/>
                </a:path>
                <a:path extrusionOk="0" h="1203960" w="1887854">
                  <a:moveTo>
                    <a:pt x="1887639" y="182880"/>
                  </a:moveTo>
                  <a:lnTo>
                    <a:pt x="1796199" y="0"/>
                  </a:lnTo>
                  <a:lnTo>
                    <a:pt x="1704759" y="182880"/>
                  </a:lnTo>
                  <a:lnTo>
                    <a:pt x="1887639" y="18288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8242675" y="3383280"/>
              <a:ext cx="0" cy="2900045"/>
            </a:xfrm>
            <a:custGeom>
              <a:rect b="b" l="l" r="r" t="t"/>
              <a:pathLst>
                <a:path extrusionOk="0" h="2900045" w="120000">
                  <a:moveTo>
                    <a:pt x="0" y="0"/>
                  </a:moveTo>
                  <a:lnTo>
                    <a:pt x="0" y="289995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9742445" y="3383280"/>
              <a:ext cx="0" cy="2900045"/>
            </a:xfrm>
            <a:custGeom>
              <a:rect b="b" l="l" r="r" t="t"/>
              <a:pathLst>
                <a:path extrusionOk="0" h="2900045" w="120000">
                  <a:moveTo>
                    <a:pt x="0" y="0"/>
                  </a:moveTo>
                  <a:lnTo>
                    <a:pt x="0" y="289995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8242675" y="3854632"/>
              <a:ext cx="1499870" cy="76200"/>
            </a:xfrm>
            <a:custGeom>
              <a:rect b="b" l="l" r="r" t="t"/>
              <a:pathLst>
                <a:path extrusionOk="0" h="76200" w="1499870">
                  <a:moveTo>
                    <a:pt x="1423568" y="50801"/>
                  </a:moveTo>
                  <a:lnTo>
                    <a:pt x="1423568" y="76201"/>
                  </a:lnTo>
                  <a:lnTo>
                    <a:pt x="1474368" y="50801"/>
                  </a:lnTo>
                  <a:lnTo>
                    <a:pt x="1423568" y="50801"/>
                  </a:lnTo>
                  <a:close/>
                </a:path>
                <a:path extrusionOk="0" h="76200" w="149987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800"/>
                  </a:lnTo>
                  <a:lnTo>
                    <a:pt x="63498" y="50799"/>
                  </a:lnTo>
                  <a:lnTo>
                    <a:pt x="63498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extrusionOk="0" h="76200" w="1499870">
                  <a:moveTo>
                    <a:pt x="1423568" y="25401"/>
                  </a:moveTo>
                  <a:lnTo>
                    <a:pt x="1423568" y="50801"/>
                  </a:lnTo>
                  <a:lnTo>
                    <a:pt x="1436268" y="50801"/>
                  </a:lnTo>
                  <a:lnTo>
                    <a:pt x="1436268" y="25401"/>
                  </a:lnTo>
                  <a:lnTo>
                    <a:pt x="1423568" y="25401"/>
                  </a:lnTo>
                  <a:close/>
                </a:path>
                <a:path extrusionOk="0" h="76200" w="1499870">
                  <a:moveTo>
                    <a:pt x="1423568" y="1"/>
                  </a:moveTo>
                  <a:lnTo>
                    <a:pt x="1423568" y="25401"/>
                  </a:lnTo>
                  <a:lnTo>
                    <a:pt x="1436268" y="25401"/>
                  </a:lnTo>
                  <a:lnTo>
                    <a:pt x="1436268" y="50801"/>
                  </a:lnTo>
                  <a:lnTo>
                    <a:pt x="1474370" y="50799"/>
                  </a:lnTo>
                  <a:lnTo>
                    <a:pt x="1499768" y="38101"/>
                  </a:lnTo>
                  <a:lnTo>
                    <a:pt x="1423568" y="1"/>
                  </a:lnTo>
                  <a:close/>
                </a:path>
                <a:path extrusionOk="0" h="76200" w="1499870">
                  <a:moveTo>
                    <a:pt x="76200" y="25400"/>
                  </a:moveTo>
                  <a:lnTo>
                    <a:pt x="76200" y="50800"/>
                  </a:lnTo>
                  <a:lnTo>
                    <a:pt x="1423568" y="50801"/>
                  </a:lnTo>
                  <a:lnTo>
                    <a:pt x="1423568" y="25401"/>
                  </a:lnTo>
                  <a:lnTo>
                    <a:pt x="76200" y="25400"/>
                  </a:lnTo>
                  <a:close/>
                </a:path>
                <a:path extrusionOk="0" h="76200" w="1499870">
                  <a:moveTo>
                    <a:pt x="63498" y="25399"/>
                  </a:moveTo>
                  <a:lnTo>
                    <a:pt x="63498" y="50799"/>
                  </a:lnTo>
                  <a:lnTo>
                    <a:pt x="76200" y="50800"/>
                  </a:lnTo>
                  <a:lnTo>
                    <a:pt x="76200" y="25400"/>
                  </a:lnTo>
                  <a:lnTo>
                    <a:pt x="63498" y="25399"/>
                  </a:lnTo>
                  <a:close/>
                </a:path>
                <a:path extrusionOk="0" h="76200" w="1499870">
                  <a:moveTo>
                    <a:pt x="76200" y="25399"/>
                  </a:moveTo>
                  <a:lnTo>
                    <a:pt x="63498" y="25399"/>
                  </a:lnTo>
                  <a:lnTo>
                    <a:pt x="76200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9030732" y="3383280"/>
              <a:ext cx="0" cy="2856230"/>
            </a:xfrm>
            <a:custGeom>
              <a:rect b="b" l="l" r="r" t="t"/>
              <a:pathLst>
                <a:path extrusionOk="0" h="2856229" w="120000">
                  <a:moveTo>
                    <a:pt x="0" y="0"/>
                  </a:moveTo>
                  <a:lnTo>
                    <a:pt x="0" y="2855635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8826124" y="4923229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0" y="0"/>
                  </a:moveTo>
                  <a:lnTo>
                    <a:pt x="182880" y="0"/>
                  </a:lnTo>
                  <a:lnTo>
                    <a:pt x="182880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8569359" y="5168060"/>
              <a:ext cx="182880" cy="182880"/>
            </a:xfrm>
            <a:custGeom>
              <a:rect b="b" l="l" r="r" t="t"/>
              <a:pathLst>
                <a:path extrusionOk="0" h="182879" w="182879">
                  <a:moveTo>
                    <a:pt x="0" y="0"/>
                  </a:moveTo>
                  <a:lnTo>
                    <a:pt x="182880" y="0"/>
                  </a:lnTo>
                  <a:lnTo>
                    <a:pt x="182880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45"/>
          <p:cNvSpPr txBox="1"/>
          <p:nvPr/>
        </p:nvSpPr>
        <p:spPr>
          <a:xfrm>
            <a:off x="2079629" y="6497825"/>
            <a:ext cx="2606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3" name="Google Shape;613;p45"/>
          <p:cNvSpPr txBox="1"/>
          <p:nvPr/>
        </p:nvSpPr>
        <p:spPr>
          <a:xfrm>
            <a:off x="8412845" y="6494775"/>
            <a:ext cx="1761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 margin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1742183" y="2937764"/>
            <a:ext cx="25368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A (narrow margin)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5" name="Google Shape;615;p45"/>
          <p:cNvSpPr txBox="1"/>
          <p:nvPr/>
        </p:nvSpPr>
        <p:spPr>
          <a:xfrm>
            <a:off x="7918732" y="2959100"/>
            <a:ext cx="23075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B (large margin)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 txBox="1"/>
          <p:nvPr>
            <p:ph type="title"/>
          </p:nvPr>
        </p:nvSpPr>
        <p:spPr>
          <a:xfrm>
            <a:off x="916958" y="623325"/>
            <a:ext cx="4394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Soft Margin</a:t>
            </a:r>
            <a:endParaRPr sz="4400"/>
          </a:p>
        </p:txBody>
      </p:sp>
      <p:sp>
        <p:nvSpPr>
          <p:cNvPr id="621" name="Google Shape;621;p46"/>
          <p:cNvSpPr txBox="1"/>
          <p:nvPr/>
        </p:nvSpPr>
        <p:spPr>
          <a:xfrm>
            <a:off x="1029000" y="1807971"/>
            <a:ext cx="1013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32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data that is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not linearly separable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soft margin SVMs can be used.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22" name="Google Shape;622;p46"/>
          <p:cNvGrpSpPr/>
          <p:nvPr/>
        </p:nvGrpSpPr>
        <p:grpSpPr>
          <a:xfrm>
            <a:off x="3790950" y="2935372"/>
            <a:ext cx="4610100" cy="3225800"/>
            <a:chOff x="3915588" y="3396348"/>
            <a:chExt cx="4610100" cy="3225800"/>
          </a:xfrm>
        </p:grpSpPr>
        <p:sp>
          <p:nvSpPr>
            <p:cNvPr id="623" name="Google Shape;623;p46"/>
            <p:cNvSpPr/>
            <p:nvPr/>
          </p:nvSpPr>
          <p:spPr>
            <a:xfrm>
              <a:off x="3915588" y="3396348"/>
              <a:ext cx="4610100" cy="3225800"/>
            </a:xfrm>
            <a:custGeom>
              <a:rect b="b" l="l" r="r" t="t"/>
              <a:pathLst>
                <a:path extrusionOk="0" h="3225800" w="4610100">
                  <a:moveTo>
                    <a:pt x="4610100" y="3187344"/>
                  </a:moveTo>
                  <a:lnTo>
                    <a:pt x="4533900" y="3149244"/>
                  </a:lnTo>
                  <a:lnTo>
                    <a:pt x="4533900" y="3174644"/>
                  </a:lnTo>
                  <a:lnTo>
                    <a:pt x="50800" y="3174644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200400"/>
                  </a:lnTo>
                  <a:lnTo>
                    <a:pt x="50800" y="3200400"/>
                  </a:lnTo>
                  <a:lnTo>
                    <a:pt x="50800" y="3200044"/>
                  </a:lnTo>
                  <a:lnTo>
                    <a:pt x="4533900" y="3200044"/>
                  </a:lnTo>
                  <a:lnTo>
                    <a:pt x="4533900" y="3225444"/>
                  </a:lnTo>
                  <a:lnTo>
                    <a:pt x="4584700" y="3200044"/>
                  </a:lnTo>
                  <a:lnTo>
                    <a:pt x="4546587" y="3200044"/>
                  </a:lnTo>
                  <a:lnTo>
                    <a:pt x="4584700" y="3200031"/>
                  </a:lnTo>
                  <a:lnTo>
                    <a:pt x="4610100" y="3187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4595723" y="4599533"/>
              <a:ext cx="1971039" cy="1528445"/>
            </a:xfrm>
            <a:custGeom>
              <a:rect b="b" l="l" r="r" t="t"/>
              <a:pathLst>
                <a:path extrusionOk="0" h="1528445" w="1971040">
                  <a:moveTo>
                    <a:pt x="182880" y="1287907"/>
                  </a:moveTo>
                  <a:lnTo>
                    <a:pt x="0" y="1287907"/>
                  </a:lnTo>
                  <a:lnTo>
                    <a:pt x="0" y="1470787"/>
                  </a:lnTo>
                  <a:lnTo>
                    <a:pt x="182880" y="1470787"/>
                  </a:lnTo>
                  <a:lnTo>
                    <a:pt x="182880" y="1287907"/>
                  </a:lnTo>
                  <a:close/>
                </a:path>
                <a:path extrusionOk="0" h="1528445" w="1971040">
                  <a:moveTo>
                    <a:pt x="572757" y="0"/>
                  </a:moveTo>
                  <a:lnTo>
                    <a:pt x="389877" y="0"/>
                  </a:lnTo>
                  <a:lnTo>
                    <a:pt x="389877" y="182880"/>
                  </a:lnTo>
                  <a:lnTo>
                    <a:pt x="572757" y="182880"/>
                  </a:lnTo>
                  <a:lnTo>
                    <a:pt x="572757" y="0"/>
                  </a:lnTo>
                  <a:close/>
                </a:path>
                <a:path extrusionOk="0" h="1528445" w="1971040">
                  <a:moveTo>
                    <a:pt x="655485" y="1345412"/>
                  </a:moveTo>
                  <a:lnTo>
                    <a:pt x="472605" y="1345412"/>
                  </a:lnTo>
                  <a:lnTo>
                    <a:pt x="472605" y="1528292"/>
                  </a:lnTo>
                  <a:lnTo>
                    <a:pt x="655485" y="1528292"/>
                  </a:lnTo>
                  <a:lnTo>
                    <a:pt x="655485" y="1345412"/>
                  </a:lnTo>
                  <a:close/>
                </a:path>
                <a:path extrusionOk="0" h="1528445" w="1971040">
                  <a:moveTo>
                    <a:pt x="910043" y="560527"/>
                  </a:moveTo>
                  <a:lnTo>
                    <a:pt x="727163" y="560527"/>
                  </a:lnTo>
                  <a:lnTo>
                    <a:pt x="727163" y="743407"/>
                  </a:lnTo>
                  <a:lnTo>
                    <a:pt x="910043" y="743407"/>
                  </a:lnTo>
                  <a:lnTo>
                    <a:pt x="910043" y="560527"/>
                  </a:lnTo>
                  <a:close/>
                </a:path>
                <a:path extrusionOk="0" h="1528445" w="1971040">
                  <a:moveTo>
                    <a:pt x="1970430" y="483323"/>
                  </a:moveTo>
                  <a:lnTo>
                    <a:pt x="1787550" y="483323"/>
                  </a:lnTo>
                  <a:lnTo>
                    <a:pt x="1787550" y="666203"/>
                  </a:lnTo>
                  <a:lnTo>
                    <a:pt x="1970430" y="666203"/>
                  </a:lnTo>
                  <a:lnTo>
                    <a:pt x="1970430" y="483323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5769419" y="4416653"/>
              <a:ext cx="1948814" cy="1606550"/>
            </a:xfrm>
            <a:custGeom>
              <a:rect b="b" l="l" r="r" t="t"/>
              <a:pathLst>
                <a:path extrusionOk="0" h="1606550" w="1948815">
                  <a:moveTo>
                    <a:pt x="182880" y="1335862"/>
                  </a:moveTo>
                  <a:lnTo>
                    <a:pt x="91440" y="1152982"/>
                  </a:lnTo>
                  <a:lnTo>
                    <a:pt x="0" y="1335862"/>
                  </a:lnTo>
                  <a:lnTo>
                    <a:pt x="182880" y="1335862"/>
                  </a:lnTo>
                  <a:close/>
                </a:path>
                <a:path extrusionOk="0" h="1606550" w="1948815">
                  <a:moveTo>
                    <a:pt x="409295" y="182880"/>
                  </a:moveTo>
                  <a:lnTo>
                    <a:pt x="317855" y="0"/>
                  </a:lnTo>
                  <a:lnTo>
                    <a:pt x="226415" y="182880"/>
                  </a:lnTo>
                  <a:lnTo>
                    <a:pt x="409295" y="182880"/>
                  </a:lnTo>
                  <a:close/>
                </a:path>
                <a:path extrusionOk="0" h="1606550" w="1948815">
                  <a:moveTo>
                    <a:pt x="962202" y="1605991"/>
                  </a:moveTo>
                  <a:lnTo>
                    <a:pt x="870762" y="1423111"/>
                  </a:lnTo>
                  <a:lnTo>
                    <a:pt x="779322" y="1605991"/>
                  </a:lnTo>
                  <a:lnTo>
                    <a:pt x="962202" y="1605991"/>
                  </a:lnTo>
                  <a:close/>
                </a:path>
                <a:path extrusionOk="0" h="1606550" w="1948815">
                  <a:moveTo>
                    <a:pt x="1948561" y="1384884"/>
                  </a:moveTo>
                  <a:lnTo>
                    <a:pt x="1857121" y="1202004"/>
                  </a:lnTo>
                  <a:lnTo>
                    <a:pt x="1765681" y="1384884"/>
                  </a:lnTo>
                  <a:lnTo>
                    <a:pt x="1948561" y="1384884"/>
                  </a:lnTo>
                  <a:close/>
                </a:path>
                <a:path extrusionOk="0" h="1606550" w="1948815">
                  <a:moveTo>
                    <a:pt x="1948561" y="666203"/>
                  </a:moveTo>
                  <a:lnTo>
                    <a:pt x="1857121" y="483323"/>
                  </a:lnTo>
                  <a:lnTo>
                    <a:pt x="1765681" y="666203"/>
                  </a:lnTo>
                  <a:lnTo>
                    <a:pt x="1948561" y="66620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4950823" y="4349931"/>
              <a:ext cx="1922780" cy="2142490"/>
            </a:xfrm>
            <a:custGeom>
              <a:rect b="b" l="l" r="r" t="t"/>
              <a:pathLst>
                <a:path extrusionOk="0" h="2142490" w="1922779">
                  <a:moveTo>
                    <a:pt x="0" y="0"/>
                  </a:moveTo>
                  <a:lnTo>
                    <a:pt x="52054" y="21581"/>
                  </a:lnTo>
                  <a:lnTo>
                    <a:pt x="104019" y="43112"/>
                  </a:lnTo>
                  <a:lnTo>
                    <a:pt x="155801" y="64543"/>
                  </a:lnTo>
                  <a:lnTo>
                    <a:pt x="207312" y="85822"/>
                  </a:lnTo>
                  <a:lnTo>
                    <a:pt x="258460" y="106900"/>
                  </a:lnTo>
                  <a:lnTo>
                    <a:pt x="309154" y="127725"/>
                  </a:lnTo>
                  <a:lnTo>
                    <a:pt x="359304" y="148248"/>
                  </a:lnTo>
                  <a:lnTo>
                    <a:pt x="408819" y="168419"/>
                  </a:lnTo>
                  <a:lnTo>
                    <a:pt x="457608" y="188186"/>
                  </a:lnTo>
                  <a:lnTo>
                    <a:pt x="505581" y="207500"/>
                  </a:lnTo>
                  <a:lnTo>
                    <a:pt x="552646" y="226310"/>
                  </a:lnTo>
                  <a:lnTo>
                    <a:pt x="598714" y="244565"/>
                  </a:lnTo>
                  <a:lnTo>
                    <a:pt x="643693" y="262216"/>
                  </a:lnTo>
                  <a:lnTo>
                    <a:pt x="687493" y="279211"/>
                  </a:lnTo>
                  <a:lnTo>
                    <a:pt x="730023" y="295501"/>
                  </a:lnTo>
                  <a:lnTo>
                    <a:pt x="771192" y="311035"/>
                  </a:lnTo>
                  <a:lnTo>
                    <a:pt x="810910" y="325763"/>
                  </a:lnTo>
                  <a:lnTo>
                    <a:pt x="849086" y="339634"/>
                  </a:lnTo>
                  <a:lnTo>
                    <a:pt x="914126" y="362996"/>
                  </a:lnTo>
                  <a:lnTo>
                    <a:pt x="974907" y="384674"/>
                  </a:lnTo>
                  <a:lnTo>
                    <a:pt x="1031744" y="404549"/>
                  </a:lnTo>
                  <a:lnTo>
                    <a:pt x="1084949" y="422504"/>
                  </a:lnTo>
                  <a:lnTo>
                    <a:pt x="1134836" y="438421"/>
                  </a:lnTo>
                  <a:lnTo>
                    <a:pt x="1181719" y="452183"/>
                  </a:lnTo>
                  <a:lnTo>
                    <a:pt x="1225910" y="463672"/>
                  </a:lnTo>
                  <a:lnTo>
                    <a:pt x="1267724" y="472770"/>
                  </a:lnTo>
                  <a:lnTo>
                    <a:pt x="1307475" y="479360"/>
                  </a:lnTo>
                  <a:lnTo>
                    <a:pt x="1345475" y="483325"/>
                  </a:lnTo>
                  <a:lnTo>
                    <a:pt x="1393956" y="479859"/>
                  </a:lnTo>
                  <a:lnTo>
                    <a:pt x="1434477" y="465196"/>
                  </a:lnTo>
                  <a:lnTo>
                    <a:pt x="1469210" y="444136"/>
                  </a:lnTo>
                  <a:lnTo>
                    <a:pt x="1500325" y="421476"/>
                  </a:lnTo>
                  <a:lnTo>
                    <a:pt x="1529992" y="402015"/>
                  </a:lnTo>
                  <a:lnTo>
                    <a:pt x="1560383" y="390552"/>
                  </a:lnTo>
                  <a:lnTo>
                    <a:pt x="1593669" y="391885"/>
                  </a:lnTo>
                  <a:lnTo>
                    <a:pt x="1630610" y="406814"/>
                  </a:lnTo>
                  <a:lnTo>
                    <a:pt x="1669532" y="431340"/>
                  </a:lnTo>
                  <a:lnTo>
                    <a:pt x="1708949" y="463064"/>
                  </a:lnTo>
                  <a:lnTo>
                    <a:pt x="1747376" y="499587"/>
                  </a:lnTo>
                  <a:lnTo>
                    <a:pt x="1783327" y="538509"/>
                  </a:lnTo>
                  <a:lnTo>
                    <a:pt x="1815318" y="577431"/>
                  </a:lnTo>
                  <a:lnTo>
                    <a:pt x="1841863" y="613954"/>
                  </a:lnTo>
                  <a:lnTo>
                    <a:pt x="1867474" y="654170"/>
                  </a:lnTo>
                  <a:lnTo>
                    <a:pt x="1889276" y="694749"/>
                  </a:lnTo>
                  <a:lnTo>
                    <a:pt x="1906361" y="736418"/>
                  </a:lnTo>
                  <a:lnTo>
                    <a:pt x="1917821" y="779900"/>
                  </a:lnTo>
                  <a:lnTo>
                    <a:pt x="1922749" y="825922"/>
                  </a:lnTo>
                  <a:lnTo>
                    <a:pt x="1920240" y="875211"/>
                  </a:lnTo>
                  <a:lnTo>
                    <a:pt x="1913057" y="917065"/>
                  </a:lnTo>
                  <a:lnTo>
                    <a:pt x="1901564" y="964303"/>
                  </a:lnTo>
                  <a:lnTo>
                    <a:pt x="1886141" y="1014552"/>
                  </a:lnTo>
                  <a:lnTo>
                    <a:pt x="1867172" y="1065439"/>
                  </a:lnTo>
                  <a:lnTo>
                    <a:pt x="1845039" y="1114590"/>
                  </a:lnTo>
                  <a:lnTo>
                    <a:pt x="1820125" y="1159634"/>
                  </a:lnTo>
                  <a:lnTo>
                    <a:pt x="1792813" y="1198197"/>
                  </a:lnTo>
                  <a:lnTo>
                    <a:pt x="1763486" y="1227908"/>
                  </a:lnTo>
                  <a:lnTo>
                    <a:pt x="1724830" y="1251101"/>
                  </a:lnTo>
                  <a:lnTo>
                    <a:pt x="1679510" y="1265763"/>
                  </a:lnTo>
                  <a:lnTo>
                    <a:pt x="1629925" y="1273494"/>
                  </a:lnTo>
                  <a:lnTo>
                    <a:pt x="1578473" y="1275893"/>
                  </a:lnTo>
                  <a:lnTo>
                    <a:pt x="1527555" y="1274561"/>
                  </a:lnTo>
                  <a:lnTo>
                    <a:pt x="1479569" y="1271095"/>
                  </a:lnTo>
                  <a:lnTo>
                    <a:pt x="1436915" y="1267097"/>
                  </a:lnTo>
                  <a:lnTo>
                    <a:pt x="1387694" y="1257587"/>
                  </a:lnTo>
                  <a:lnTo>
                    <a:pt x="1346206" y="1241180"/>
                  </a:lnTo>
                  <a:lnTo>
                    <a:pt x="1307122" y="1220384"/>
                  </a:lnTo>
                  <a:lnTo>
                    <a:pt x="1265111" y="1197707"/>
                  </a:lnTo>
                  <a:lnTo>
                    <a:pt x="1214846" y="1175657"/>
                  </a:lnTo>
                  <a:lnTo>
                    <a:pt x="1171353" y="1158290"/>
                  </a:lnTo>
                  <a:lnTo>
                    <a:pt x="1122568" y="1137496"/>
                  </a:lnTo>
                  <a:lnTo>
                    <a:pt x="1070659" y="1115445"/>
                  </a:lnTo>
                  <a:lnTo>
                    <a:pt x="1017798" y="1094309"/>
                  </a:lnTo>
                  <a:lnTo>
                    <a:pt x="966156" y="1076257"/>
                  </a:lnTo>
                  <a:lnTo>
                    <a:pt x="917904" y="1063460"/>
                  </a:lnTo>
                  <a:lnTo>
                    <a:pt x="875212" y="1058091"/>
                  </a:lnTo>
                  <a:lnTo>
                    <a:pt x="821288" y="1059345"/>
                  </a:lnTo>
                  <a:lnTo>
                    <a:pt x="770918" y="1067600"/>
                  </a:lnTo>
                  <a:lnTo>
                    <a:pt x="726608" y="1085679"/>
                  </a:lnTo>
                  <a:lnTo>
                    <a:pt x="690868" y="1116403"/>
                  </a:lnTo>
                  <a:lnTo>
                    <a:pt x="666206" y="1162594"/>
                  </a:lnTo>
                  <a:lnTo>
                    <a:pt x="658465" y="1239465"/>
                  </a:lnTo>
                  <a:lnTo>
                    <a:pt x="661851" y="1287416"/>
                  </a:lnTo>
                  <a:lnTo>
                    <a:pt x="668141" y="1339560"/>
                  </a:lnTo>
                  <a:lnTo>
                    <a:pt x="675882" y="1394285"/>
                  </a:lnTo>
                  <a:lnTo>
                    <a:pt x="683623" y="1449976"/>
                  </a:lnTo>
                  <a:lnTo>
                    <a:pt x="689913" y="1505023"/>
                  </a:lnTo>
                  <a:lnTo>
                    <a:pt x="693299" y="1557812"/>
                  </a:lnTo>
                  <a:lnTo>
                    <a:pt x="692332" y="1606731"/>
                  </a:lnTo>
                  <a:lnTo>
                    <a:pt x="686527" y="1659913"/>
                  </a:lnTo>
                  <a:lnTo>
                    <a:pt x="677738" y="1714193"/>
                  </a:lnTo>
                  <a:lnTo>
                    <a:pt x="666652" y="1768422"/>
                  </a:lnTo>
                  <a:lnTo>
                    <a:pt x="653959" y="1821451"/>
                  </a:lnTo>
                  <a:lnTo>
                    <a:pt x="640348" y="1872134"/>
                  </a:lnTo>
                  <a:lnTo>
                    <a:pt x="626507" y="1919321"/>
                  </a:lnTo>
                  <a:lnTo>
                    <a:pt x="613125" y="1961864"/>
                  </a:lnTo>
                  <a:lnTo>
                    <a:pt x="600892" y="1998617"/>
                  </a:lnTo>
                  <a:lnTo>
                    <a:pt x="573745" y="2058726"/>
                  </a:lnTo>
                  <a:lnTo>
                    <a:pt x="543742" y="2103936"/>
                  </a:lnTo>
                  <a:lnTo>
                    <a:pt x="509452" y="2142308"/>
                  </a:lnTo>
                  <a:lnTo>
                    <a:pt x="535577" y="2142308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>
            <p:ph type="title"/>
          </p:nvPr>
        </p:nvSpPr>
        <p:spPr>
          <a:xfrm>
            <a:off x="916958" y="623325"/>
            <a:ext cx="4500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Soft Margin</a:t>
            </a:r>
            <a:endParaRPr sz="4400"/>
          </a:p>
        </p:txBody>
      </p:sp>
      <p:sp>
        <p:nvSpPr>
          <p:cNvPr id="632" name="Google Shape;632;p47"/>
          <p:cNvSpPr txBox="1"/>
          <p:nvPr/>
        </p:nvSpPr>
        <p:spPr>
          <a:xfrm>
            <a:off x="916939" y="1807971"/>
            <a:ext cx="110379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05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 margin allows some instances to </a:t>
            </a:r>
            <a:r>
              <a:rPr b="0" i="0" lang="en-US" sz="2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 within the margin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but  </a:t>
            </a:r>
            <a:r>
              <a:rPr b="0" i="0" lang="en-US" sz="2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penalize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them.</a:t>
            </a:r>
            <a:endParaRPr/>
          </a:p>
          <a:p>
            <a:pPr indent="-190500" lvl="1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소프트 마진 사용했을때 마진에 들어가는 인스턴스는 페널티 적용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slack variables to soften the constraint: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Trebuchet MS"/>
              <a:buChar char="-"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페널티는 원래 내가 속한 그룹의 support vector 까지의 거리에 따라 적용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3" name="Google Shape;6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394" y="3144514"/>
            <a:ext cx="5513400" cy="9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/>
          <p:nvPr>
            <p:ph type="title"/>
          </p:nvPr>
        </p:nvSpPr>
        <p:spPr>
          <a:xfrm>
            <a:off x="916957" y="623325"/>
            <a:ext cx="4524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Kernel Trick</a:t>
            </a:r>
            <a:endParaRPr sz="4400"/>
          </a:p>
        </p:txBody>
      </p:sp>
      <p:sp>
        <p:nvSpPr>
          <p:cNvPr id="639" name="Google Shape;639;p49"/>
          <p:cNvSpPr txBox="1"/>
          <p:nvPr/>
        </p:nvSpPr>
        <p:spPr>
          <a:xfrm>
            <a:off x="916939" y="1806955"/>
            <a:ext cx="10271700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-196850" lvl="0" marL="241300" marR="5080" rtl="0" algn="l">
              <a:lnSpc>
                <a:spcPct val="90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cases where data is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not linearly separable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kernel trick can be applied, where  data is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transformed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using some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nonlinear function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so the resulting transformed  points become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linearly separable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0" marL="241300" marR="5080" rtl="0" algn="l">
              <a:lnSpc>
                <a:spcPct val="90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데이터가 선형으로 분리되지 않는 경우에는 커널트릭이 적용될 수 있다.  데이터는 일부 비 선형 함수를 사용하여 변환되고, 결과 변환된 포인트가 선형으로 분리 가능하게 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20320" rtl="0" algn="l">
              <a:lnSpc>
                <a:spcPct val="107916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idea is to gain linear separability by mapping the data to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higher dimensional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space.</a:t>
            </a:r>
            <a:endParaRPr/>
          </a:p>
          <a:p>
            <a:pPr indent="-196850" lvl="4" marL="241300" marR="20320" rtl="0" algn="l">
              <a:lnSpc>
                <a:spcPct val="107916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더 높은 차원에 매핑하여 선형 분리성을 얻는 것!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0" name="Google Shape;6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4030132"/>
            <a:ext cx="5977128" cy="221521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9"/>
          <p:cNvSpPr txBox="1"/>
          <p:nvPr/>
        </p:nvSpPr>
        <p:spPr>
          <a:xfrm>
            <a:off x="6422834" y="6263132"/>
            <a:ext cx="3923433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new feature space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2" name="Google Shape;642;p49"/>
          <p:cNvSpPr txBox="1"/>
          <p:nvPr/>
        </p:nvSpPr>
        <p:spPr>
          <a:xfrm>
            <a:off x="2811307" y="6263132"/>
            <a:ext cx="4597198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original feature space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/>
          <p:nvPr>
            <p:ph type="title"/>
          </p:nvPr>
        </p:nvSpPr>
        <p:spPr>
          <a:xfrm>
            <a:off x="916961" y="623325"/>
            <a:ext cx="5421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Kernel Trick</a:t>
            </a:r>
            <a:endParaRPr sz="4400"/>
          </a:p>
        </p:txBody>
      </p:sp>
      <p:sp>
        <p:nvSpPr>
          <p:cNvPr id="648" name="Google Shape;648;p50"/>
          <p:cNvSpPr txBox="1"/>
          <p:nvPr/>
        </p:nvSpPr>
        <p:spPr>
          <a:xfrm>
            <a:off x="916939" y="1807971"/>
            <a:ext cx="5670128" cy="193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22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Kernel functions</a:t>
            </a:r>
            <a:endParaRPr b="0" i="0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2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2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Polynomial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2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Radial basis function (RDF)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25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Sigmoid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4712808" y="6594347"/>
            <a:ext cx="247650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http://scikit-learn.org/stable/modules/svm.html#svm-kernels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type="title"/>
          </p:nvPr>
        </p:nvSpPr>
        <p:spPr>
          <a:xfrm>
            <a:off x="916956" y="623325"/>
            <a:ext cx="7095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Supervised Learning</a:t>
            </a:r>
            <a:endParaRPr sz="4400"/>
          </a:p>
        </p:txBody>
      </p:sp>
      <p:sp>
        <p:nvSpPr>
          <p:cNvPr id="96" name="Google Shape;96;p4"/>
          <p:cNvSpPr txBox="1"/>
          <p:nvPr/>
        </p:nvSpPr>
        <p:spPr>
          <a:xfrm>
            <a:off x="916939" y="1806955"/>
            <a:ext cx="1013015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-228600" lvl="0" marL="241300" marR="5080" rtl="0" algn="l">
              <a:lnSpc>
                <a:spcPct val="10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training data you feed to the algorithm includes the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desired solutions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called 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goal is usually to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labels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unseen examples.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7" name="Google Shape;97;p4"/>
          <p:cNvGraphicFramePr/>
          <p:nvPr/>
        </p:nvGraphicFramePr>
        <p:xfrm>
          <a:off x="1894055" y="40681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386075"/>
                <a:gridCol w="323850"/>
                <a:gridCol w="3264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Google Shape;98;p4"/>
          <p:cNvGraphicFramePr/>
          <p:nvPr/>
        </p:nvGraphicFramePr>
        <p:xfrm>
          <a:off x="3174315" y="40681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55925"/>
              </a:tblGrid>
              <a:tr h="228600">
                <a:tc>
                  <a:txBody>
                    <a:bodyPr/>
                    <a:lstStyle/>
                    <a:p>
                      <a:pPr indent="0" lvl="0" marL="10667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Label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4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6217" y="4392652"/>
            <a:ext cx="244448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6217" y="4611959"/>
            <a:ext cx="244448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217" y="5069159"/>
            <a:ext cx="244448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217" y="4846134"/>
            <a:ext cx="244448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217" y="5281033"/>
            <a:ext cx="244448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4511229" y="4430750"/>
            <a:ext cx="822960" cy="822960"/>
          </a:xfrm>
          <a:custGeom>
            <a:rect b="b" l="l" r="r" t="t"/>
            <a:pathLst>
              <a:path extrusionOk="0" h="822960" w="822960">
                <a:moveTo>
                  <a:pt x="0" y="411480"/>
                </a:moveTo>
                <a:lnTo>
                  <a:pt x="2768" y="363492"/>
                </a:lnTo>
                <a:lnTo>
                  <a:pt x="10867" y="317131"/>
                </a:lnTo>
                <a:lnTo>
                  <a:pt x="23988" y="272704"/>
                </a:lnTo>
                <a:lnTo>
                  <a:pt x="41823" y="230521"/>
                </a:lnTo>
                <a:lnTo>
                  <a:pt x="64062" y="190890"/>
                </a:lnTo>
                <a:lnTo>
                  <a:pt x="90397" y="154120"/>
                </a:lnTo>
                <a:lnTo>
                  <a:pt x="120519" y="120519"/>
                </a:lnTo>
                <a:lnTo>
                  <a:pt x="154120" y="90397"/>
                </a:lnTo>
                <a:lnTo>
                  <a:pt x="190890" y="64062"/>
                </a:lnTo>
                <a:lnTo>
                  <a:pt x="230521" y="41823"/>
                </a:lnTo>
                <a:lnTo>
                  <a:pt x="272704" y="23988"/>
                </a:lnTo>
                <a:lnTo>
                  <a:pt x="317131" y="10867"/>
                </a:lnTo>
                <a:lnTo>
                  <a:pt x="363492" y="2768"/>
                </a:lnTo>
                <a:lnTo>
                  <a:pt x="411480" y="0"/>
                </a:lnTo>
                <a:lnTo>
                  <a:pt x="459467" y="2768"/>
                </a:lnTo>
                <a:lnTo>
                  <a:pt x="505828" y="10867"/>
                </a:lnTo>
                <a:lnTo>
                  <a:pt x="550255" y="23988"/>
                </a:lnTo>
                <a:lnTo>
                  <a:pt x="592438" y="41823"/>
                </a:lnTo>
                <a:lnTo>
                  <a:pt x="632069" y="64062"/>
                </a:lnTo>
                <a:lnTo>
                  <a:pt x="668839" y="90397"/>
                </a:lnTo>
                <a:lnTo>
                  <a:pt x="702440" y="120519"/>
                </a:lnTo>
                <a:lnTo>
                  <a:pt x="732562" y="154120"/>
                </a:lnTo>
                <a:lnTo>
                  <a:pt x="758897" y="190890"/>
                </a:lnTo>
                <a:lnTo>
                  <a:pt x="781136" y="230521"/>
                </a:lnTo>
                <a:lnTo>
                  <a:pt x="798971" y="272704"/>
                </a:lnTo>
                <a:lnTo>
                  <a:pt x="812092" y="317131"/>
                </a:lnTo>
                <a:lnTo>
                  <a:pt x="820191" y="363492"/>
                </a:lnTo>
                <a:lnTo>
                  <a:pt x="822960" y="411480"/>
                </a:lnTo>
                <a:lnTo>
                  <a:pt x="820191" y="459467"/>
                </a:lnTo>
                <a:lnTo>
                  <a:pt x="812092" y="505828"/>
                </a:lnTo>
                <a:lnTo>
                  <a:pt x="798971" y="550255"/>
                </a:lnTo>
                <a:lnTo>
                  <a:pt x="781136" y="592438"/>
                </a:lnTo>
                <a:lnTo>
                  <a:pt x="758897" y="632069"/>
                </a:lnTo>
                <a:lnTo>
                  <a:pt x="732562" y="668839"/>
                </a:lnTo>
                <a:lnTo>
                  <a:pt x="702440" y="702440"/>
                </a:lnTo>
                <a:lnTo>
                  <a:pt x="668839" y="732562"/>
                </a:lnTo>
                <a:lnTo>
                  <a:pt x="632069" y="758897"/>
                </a:lnTo>
                <a:lnTo>
                  <a:pt x="592438" y="781136"/>
                </a:lnTo>
                <a:lnTo>
                  <a:pt x="550255" y="798971"/>
                </a:lnTo>
                <a:lnTo>
                  <a:pt x="505828" y="812092"/>
                </a:lnTo>
                <a:lnTo>
                  <a:pt x="459467" y="820191"/>
                </a:lnTo>
                <a:lnTo>
                  <a:pt x="411480" y="822960"/>
                </a:lnTo>
                <a:lnTo>
                  <a:pt x="363492" y="820191"/>
                </a:lnTo>
                <a:lnTo>
                  <a:pt x="317131" y="812092"/>
                </a:lnTo>
                <a:lnTo>
                  <a:pt x="272704" y="798971"/>
                </a:lnTo>
                <a:lnTo>
                  <a:pt x="230521" y="781136"/>
                </a:lnTo>
                <a:lnTo>
                  <a:pt x="190890" y="758897"/>
                </a:lnTo>
                <a:lnTo>
                  <a:pt x="154120" y="732562"/>
                </a:lnTo>
                <a:lnTo>
                  <a:pt x="120519" y="702440"/>
                </a:lnTo>
                <a:lnTo>
                  <a:pt x="90397" y="668839"/>
                </a:lnTo>
                <a:lnTo>
                  <a:pt x="64062" y="632069"/>
                </a:lnTo>
                <a:lnTo>
                  <a:pt x="41823" y="592438"/>
                </a:lnTo>
                <a:lnTo>
                  <a:pt x="23988" y="550255"/>
                </a:lnTo>
                <a:lnTo>
                  <a:pt x="10867" y="505828"/>
                </a:lnTo>
                <a:lnTo>
                  <a:pt x="2768" y="459467"/>
                </a:lnTo>
                <a:lnTo>
                  <a:pt x="0" y="41148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4710851" y="4603999"/>
            <a:ext cx="468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7150" lvl="0" marL="69215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algori  thm</a:t>
            </a:r>
            <a:endParaRPr b="0" i="0" sz="1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6" name="Google Shape;106;p4"/>
          <p:cNvGrpSpPr/>
          <p:nvPr/>
        </p:nvGrpSpPr>
        <p:grpSpPr>
          <a:xfrm>
            <a:off x="3798849" y="4650059"/>
            <a:ext cx="550545" cy="330835"/>
            <a:chOff x="3798849" y="4650059"/>
            <a:chExt cx="550545" cy="330835"/>
          </a:xfrm>
        </p:grpSpPr>
        <p:sp>
          <p:nvSpPr>
            <p:cNvPr id="107" name="Google Shape;107;p4"/>
            <p:cNvSpPr/>
            <p:nvPr/>
          </p:nvSpPr>
          <p:spPr>
            <a:xfrm>
              <a:off x="3798849" y="4650059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384717" y="0"/>
                  </a:moveTo>
                  <a:lnTo>
                    <a:pt x="384717" y="82704"/>
                  </a:lnTo>
                  <a:lnTo>
                    <a:pt x="0" y="82704"/>
                  </a:lnTo>
                  <a:lnTo>
                    <a:pt x="0" y="248113"/>
                  </a:lnTo>
                  <a:lnTo>
                    <a:pt x="384717" y="248113"/>
                  </a:lnTo>
                  <a:lnTo>
                    <a:pt x="384717" y="330818"/>
                  </a:lnTo>
                  <a:lnTo>
                    <a:pt x="550127" y="165408"/>
                  </a:lnTo>
                  <a:lnTo>
                    <a:pt x="3847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798849" y="4650059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0" y="82705"/>
                  </a:moveTo>
                  <a:lnTo>
                    <a:pt x="384717" y="82705"/>
                  </a:lnTo>
                  <a:lnTo>
                    <a:pt x="384717" y="0"/>
                  </a:lnTo>
                  <a:lnTo>
                    <a:pt x="550127" y="165409"/>
                  </a:lnTo>
                  <a:lnTo>
                    <a:pt x="384717" y="330819"/>
                  </a:lnTo>
                  <a:lnTo>
                    <a:pt x="384717" y="248114"/>
                  </a:lnTo>
                  <a:lnTo>
                    <a:pt x="0" y="248114"/>
                  </a:lnTo>
                  <a:lnTo>
                    <a:pt x="0" y="82705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4"/>
          <p:cNvSpPr/>
          <p:nvPr/>
        </p:nvSpPr>
        <p:spPr>
          <a:xfrm>
            <a:off x="6140410" y="4408157"/>
            <a:ext cx="744220" cy="868680"/>
          </a:xfrm>
          <a:custGeom>
            <a:rect b="b" l="l" r="r" t="t"/>
            <a:pathLst>
              <a:path extrusionOk="0" h="868679" w="744220">
                <a:moveTo>
                  <a:pt x="743617" y="92952"/>
                </a:moveTo>
                <a:lnTo>
                  <a:pt x="714399" y="129134"/>
                </a:lnTo>
                <a:lnTo>
                  <a:pt x="634717" y="158680"/>
                </a:lnTo>
                <a:lnTo>
                  <a:pt x="579690" y="170030"/>
                </a:lnTo>
                <a:lnTo>
                  <a:pt x="516533" y="178600"/>
                </a:lnTo>
                <a:lnTo>
                  <a:pt x="446741" y="184016"/>
                </a:lnTo>
                <a:lnTo>
                  <a:pt x="371809" y="185905"/>
                </a:lnTo>
                <a:lnTo>
                  <a:pt x="296876" y="184016"/>
                </a:lnTo>
                <a:lnTo>
                  <a:pt x="227084" y="178600"/>
                </a:lnTo>
                <a:lnTo>
                  <a:pt x="163927" y="170030"/>
                </a:lnTo>
                <a:lnTo>
                  <a:pt x="108900" y="158680"/>
                </a:lnTo>
                <a:lnTo>
                  <a:pt x="63499" y="144923"/>
                </a:lnTo>
                <a:lnTo>
                  <a:pt x="7553" y="111685"/>
                </a:lnTo>
                <a:lnTo>
                  <a:pt x="0" y="92952"/>
                </a:lnTo>
                <a:lnTo>
                  <a:pt x="7553" y="74219"/>
                </a:lnTo>
                <a:lnTo>
                  <a:pt x="63499" y="40981"/>
                </a:lnTo>
                <a:lnTo>
                  <a:pt x="108900" y="27225"/>
                </a:lnTo>
                <a:lnTo>
                  <a:pt x="163927" y="15874"/>
                </a:lnTo>
                <a:lnTo>
                  <a:pt x="227084" y="7304"/>
                </a:lnTo>
                <a:lnTo>
                  <a:pt x="296876" y="1888"/>
                </a:lnTo>
                <a:lnTo>
                  <a:pt x="371809" y="0"/>
                </a:lnTo>
                <a:lnTo>
                  <a:pt x="446741" y="1888"/>
                </a:lnTo>
                <a:lnTo>
                  <a:pt x="516533" y="7304"/>
                </a:lnTo>
                <a:lnTo>
                  <a:pt x="579690" y="15874"/>
                </a:lnTo>
                <a:lnTo>
                  <a:pt x="634717" y="27225"/>
                </a:lnTo>
                <a:lnTo>
                  <a:pt x="680118" y="40981"/>
                </a:lnTo>
                <a:lnTo>
                  <a:pt x="736064" y="74219"/>
                </a:lnTo>
                <a:lnTo>
                  <a:pt x="743617" y="92952"/>
                </a:lnTo>
                <a:close/>
              </a:path>
              <a:path extrusionOk="0" h="868679" w="744220">
                <a:moveTo>
                  <a:pt x="743617" y="92952"/>
                </a:moveTo>
                <a:lnTo>
                  <a:pt x="743617" y="775195"/>
                </a:lnTo>
                <a:lnTo>
                  <a:pt x="736064" y="793928"/>
                </a:lnTo>
                <a:lnTo>
                  <a:pt x="680118" y="827166"/>
                </a:lnTo>
                <a:lnTo>
                  <a:pt x="634717" y="840922"/>
                </a:lnTo>
                <a:lnTo>
                  <a:pt x="579690" y="852273"/>
                </a:lnTo>
                <a:lnTo>
                  <a:pt x="516533" y="860843"/>
                </a:lnTo>
                <a:lnTo>
                  <a:pt x="446741" y="866259"/>
                </a:lnTo>
                <a:lnTo>
                  <a:pt x="371809" y="868148"/>
                </a:lnTo>
                <a:lnTo>
                  <a:pt x="296876" y="866259"/>
                </a:lnTo>
                <a:lnTo>
                  <a:pt x="227084" y="860843"/>
                </a:lnTo>
                <a:lnTo>
                  <a:pt x="163927" y="852273"/>
                </a:lnTo>
                <a:lnTo>
                  <a:pt x="108900" y="840922"/>
                </a:lnTo>
                <a:lnTo>
                  <a:pt x="63499" y="827166"/>
                </a:lnTo>
                <a:lnTo>
                  <a:pt x="7553" y="793928"/>
                </a:lnTo>
                <a:lnTo>
                  <a:pt x="0" y="775195"/>
                </a:lnTo>
                <a:lnTo>
                  <a:pt x="0" y="92952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6274101" y="4756400"/>
            <a:ext cx="550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1" name="Google Shape;111;p4"/>
          <p:cNvGrpSpPr/>
          <p:nvPr/>
        </p:nvGrpSpPr>
        <p:grpSpPr>
          <a:xfrm>
            <a:off x="5496442" y="4676819"/>
            <a:ext cx="550545" cy="330835"/>
            <a:chOff x="5496442" y="4676819"/>
            <a:chExt cx="550545" cy="330835"/>
          </a:xfrm>
        </p:grpSpPr>
        <p:sp>
          <p:nvSpPr>
            <p:cNvPr id="112" name="Google Shape;112;p4"/>
            <p:cNvSpPr/>
            <p:nvPr/>
          </p:nvSpPr>
          <p:spPr>
            <a:xfrm>
              <a:off x="5496442" y="4676819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384717" y="0"/>
                  </a:moveTo>
                  <a:lnTo>
                    <a:pt x="384717" y="82704"/>
                  </a:lnTo>
                  <a:lnTo>
                    <a:pt x="0" y="82704"/>
                  </a:lnTo>
                  <a:lnTo>
                    <a:pt x="0" y="248114"/>
                  </a:lnTo>
                  <a:lnTo>
                    <a:pt x="384717" y="248114"/>
                  </a:lnTo>
                  <a:lnTo>
                    <a:pt x="384717" y="330819"/>
                  </a:lnTo>
                  <a:lnTo>
                    <a:pt x="550127" y="165409"/>
                  </a:lnTo>
                  <a:lnTo>
                    <a:pt x="3847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496442" y="4676819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0" y="82705"/>
                  </a:moveTo>
                  <a:lnTo>
                    <a:pt x="384717" y="82705"/>
                  </a:lnTo>
                  <a:lnTo>
                    <a:pt x="384717" y="0"/>
                  </a:lnTo>
                  <a:lnTo>
                    <a:pt x="550127" y="165409"/>
                  </a:lnTo>
                  <a:lnTo>
                    <a:pt x="384717" y="330819"/>
                  </a:lnTo>
                  <a:lnTo>
                    <a:pt x="384717" y="248114"/>
                  </a:lnTo>
                  <a:lnTo>
                    <a:pt x="0" y="248114"/>
                  </a:lnTo>
                  <a:lnTo>
                    <a:pt x="0" y="82705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/>
          <p:nvPr/>
        </p:nvSpPr>
        <p:spPr>
          <a:xfrm>
            <a:off x="7778833" y="4882494"/>
            <a:ext cx="468630" cy="469900"/>
          </a:xfrm>
          <a:custGeom>
            <a:rect b="b" l="l" r="r" t="t"/>
            <a:pathLst>
              <a:path extrusionOk="0" h="469900" w="468629">
                <a:moveTo>
                  <a:pt x="0" y="234950"/>
                </a:moveTo>
                <a:lnTo>
                  <a:pt x="468630" y="234950"/>
                </a:lnTo>
              </a:path>
              <a:path extrusionOk="0" h="469900" w="468629">
                <a:moveTo>
                  <a:pt x="6350" y="0"/>
                </a:moveTo>
                <a:lnTo>
                  <a:pt x="6350" y="469900"/>
                </a:lnTo>
              </a:path>
              <a:path extrusionOk="0" h="469900" w="468629">
                <a:moveTo>
                  <a:pt x="462280" y="0"/>
                </a:moveTo>
                <a:lnTo>
                  <a:pt x="462280" y="469900"/>
                </a:lnTo>
              </a:path>
              <a:path extrusionOk="0" h="469900" w="468629">
                <a:moveTo>
                  <a:pt x="0" y="6350"/>
                </a:moveTo>
                <a:lnTo>
                  <a:pt x="468630" y="6350"/>
                </a:lnTo>
              </a:path>
              <a:path extrusionOk="0" h="469900" w="468629">
                <a:moveTo>
                  <a:pt x="0" y="463550"/>
                </a:moveTo>
                <a:lnTo>
                  <a:pt x="468630" y="4635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7879801" y="4920500"/>
            <a:ext cx="367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</a:t>
            </a:r>
            <a:endParaRPr b="0" i="0" sz="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6" name="Google Shape;116;p4"/>
          <p:cNvGraphicFramePr/>
          <p:nvPr/>
        </p:nvGraphicFramePr>
        <p:xfrm>
          <a:off x="7778833" y="43786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386075"/>
                <a:gridCol w="323850"/>
                <a:gridCol w="3264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7" name="Google Shape;117;p4"/>
          <p:cNvGrpSpPr/>
          <p:nvPr/>
        </p:nvGrpSpPr>
        <p:grpSpPr>
          <a:xfrm>
            <a:off x="7108156" y="4479728"/>
            <a:ext cx="550545" cy="330836"/>
            <a:chOff x="7108156" y="4479728"/>
            <a:chExt cx="550545" cy="330836"/>
          </a:xfrm>
        </p:grpSpPr>
        <p:sp>
          <p:nvSpPr>
            <p:cNvPr id="118" name="Google Shape;118;p4"/>
            <p:cNvSpPr/>
            <p:nvPr/>
          </p:nvSpPr>
          <p:spPr>
            <a:xfrm>
              <a:off x="7108156" y="4479729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165408" y="0"/>
                  </a:moveTo>
                  <a:lnTo>
                    <a:pt x="0" y="165408"/>
                  </a:lnTo>
                  <a:lnTo>
                    <a:pt x="165408" y="330818"/>
                  </a:lnTo>
                  <a:lnTo>
                    <a:pt x="165408" y="248113"/>
                  </a:lnTo>
                  <a:lnTo>
                    <a:pt x="550127" y="248113"/>
                  </a:lnTo>
                  <a:lnTo>
                    <a:pt x="550127" y="82703"/>
                  </a:lnTo>
                  <a:lnTo>
                    <a:pt x="165408" y="82703"/>
                  </a:lnTo>
                  <a:lnTo>
                    <a:pt x="1654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7108156" y="4479728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550127" y="248113"/>
                  </a:moveTo>
                  <a:lnTo>
                    <a:pt x="165409" y="248113"/>
                  </a:lnTo>
                  <a:lnTo>
                    <a:pt x="165409" y="330819"/>
                  </a:lnTo>
                  <a:lnTo>
                    <a:pt x="0" y="165409"/>
                  </a:lnTo>
                  <a:lnTo>
                    <a:pt x="165409" y="0"/>
                  </a:lnTo>
                  <a:lnTo>
                    <a:pt x="165409" y="82704"/>
                  </a:lnTo>
                  <a:lnTo>
                    <a:pt x="550127" y="82704"/>
                  </a:lnTo>
                  <a:lnTo>
                    <a:pt x="550127" y="248113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7164049" y="4945485"/>
            <a:ext cx="550545" cy="330835"/>
            <a:chOff x="7164049" y="4945485"/>
            <a:chExt cx="550545" cy="330835"/>
          </a:xfrm>
        </p:grpSpPr>
        <p:sp>
          <p:nvSpPr>
            <p:cNvPr id="121" name="Google Shape;121;p4"/>
            <p:cNvSpPr/>
            <p:nvPr/>
          </p:nvSpPr>
          <p:spPr>
            <a:xfrm>
              <a:off x="7164049" y="4945485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384718" y="0"/>
                  </a:moveTo>
                  <a:lnTo>
                    <a:pt x="384718" y="82704"/>
                  </a:lnTo>
                  <a:lnTo>
                    <a:pt x="0" y="82704"/>
                  </a:lnTo>
                  <a:lnTo>
                    <a:pt x="0" y="248113"/>
                  </a:lnTo>
                  <a:lnTo>
                    <a:pt x="384718" y="248113"/>
                  </a:lnTo>
                  <a:lnTo>
                    <a:pt x="384718" y="330818"/>
                  </a:lnTo>
                  <a:lnTo>
                    <a:pt x="550127" y="165408"/>
                  </a:lnTo>
                  <a:lnTo>
                    <a:pt x="3847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164049" y="4945485"/>
              <a:ext cx="550545" cy="330835"/>
            </a:xfrm>
            <a:custGeom>
              <a:rect b="b" l="l" r="r" t="t"/>
              <a:pathLst>
                <a:path extrusionOk="0" h="330835" w="550545">
                  <a:moveTo>
                    <a:pt x="0" y="82705"/>
                  </a:moveTo>
                  <a:lnTo>
                    <a:pt x="384717" y="82705"/>
                  </a:lnTo>
                  <a:lnTo>
                    <a:pt x="384717" y="0"/>
                  </a:lnTo>
                  <a:lnTo>
                    <a:pt x="550127" y="165409"/>
                  </a:lnTo>
                  <a:lnTo>
                    <a:pt x="384717" y="330819"/>
                  </a:lnTo>
                  <a:lnTo>
                    <a:pt x="384717" y="248114"/>
                  </a:lnTo>
                  <a:lnTo>
                    <a:pt x="0" y="248114"/>
                  </a:lnTo>
                  <a:lnTo>
                    <a:pt x="0" y="82705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"/>
          <p:cNvSpPr txBox="1"/>
          <p:nvPr/>
        </p:nvSpPr>
        <p:spPr>
          <a:xfrm>
            <a:off x="7792915" y="4109211"/>
            <a:ext cx="705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new example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7792915" y="5416803"/>
            <a:ext cx="7869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predicted label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 flipH="1" rot="10800000">
            <a:off x="9040525" y="3972425"/>
            <a:ext cx="2310300" cy="13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4"/>
          <p:cNvCxnSpPr/>
          <p:nvPr/>
        </p:nvCxnSpPr>
        <p:spPr>
          <a:xfrm flipH="1" rot="10800000">
            <a:off x="8711750" y="2556925"/>
            <a:ext cx="1908600" cy="112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916952" y="623325"/>
            <a:ext cx="9879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Supervised Learning – Classification</a:t>
            </a:r>
            <a:endParaRPr sz="4400"/>
          </a:p>
        </p:txBody>
      </p:sp>
      <p:sp>
        <p:nvSpPr>
          <p:cNvPr id="132" name="Google Shape;132;p5"/>
          <p:cNvSpPr txBox="1"/>
          <p:nvPr/>
        </p:nvSpPr>
        <p:spPr>
          <a:xfrm>
            <a:off x="916939" y="1756968"/>
            <a:ext cx="10313670" cy="1908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the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class labels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5080" rtl="0" algn="l">
              <a:lnSpc>
                <a:spcPct val="104499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 variable is a variable that can take on one of a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and usually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fixed number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 possible value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Blood type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race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languages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4728" y="4105655"/>
            <a:ext cx="5175504" cy="16611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" name="Google Shape;134;p5"/>
          <p:cNvGraphicFramePr/>
          <p:nvPr/>
        </p:nvGraphicFramePr>
        <p:xfrm>
          <a:off x="1663595" y="43506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386075"/>
                <a:gridCol w="323850"/>
                <a:gridCol w="3264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" name="Google Shape;135;p5"/>
          <p:cNvGraphicFramePr/>
          <p:nvPr/>
        </p:nvGraphicFramePr>
        <p:xfrm>
          <a:off x="2943857" y="43506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4559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Label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4675149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5757" y="4894458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5757" y="5351656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5128632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5563530"/>
            <a:ext cx="244449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5925695" y="6012179"/>
            <a:ext cx="48704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spam filter is trained with many example  emails along with their labels (i.e., spam or not)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916953" y="623325"/>
            <a:ext cx="9627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Supervised Learning – Regression</a:t>
            </a:r>
            <a:endParaRPr sz="4400"/>
          </a:p>
        </p:txBody>
      </p:sp>
      <p:sp>
        <p:nvSpPr>
          <p:cNvPr id="147" name="Google Shape;147;p6"/>
          <p:cNvSpPr txBox="1"/>
          <p:nvPr/>
        </p:nvSpPr>
        <p:spPr>
          <a:xfrm>
            <a:off x="916939" y="1756968"/>
            <a:ext cx="4029710" cy="146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a target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numeric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value.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Blood pressure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Stock price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Temperature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144" y="3898391"/>
            <a:ext cx="3517392" cy="17922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6"/>
          <p:cNvGraphicFramePr/>
          <p:nvPr/>
        </p:nvGraphicFramePr>
        <p:xfrm>
          <a:off x="1663595" y="43506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386075"/>
                <a:gridCol w="323850"/>
                <a:gridCol w="3264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No.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" name="Google Shape;150;p6"/>
          <p:cNvGraphicFramePr/>
          <p:nvPr/>
        </p:nvGraphicFramePr>
        <p:xfrm>
          <a:off x="2943857" y="43506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{47FB0191-AAF1-4F2C-939D-F5B764755BDD}</a:tableStyleId>
              </a:tblPr>
              <a:tblGrid>
                <a:gridCol w="5257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Label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15,000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10,000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4675149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5757" y="4894458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5757" y="5351656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5128632"/>
            <a:ext cx="24444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757" y="5563530"/>
            <a:ext cx="244449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5256625" y="5710428"/>
            <a:ext cx="51117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system predicts the price of a car given a set of  features such as mileage, age, brand, etc.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58c9297f8_0_377"/>
          <p:cNvSpPr txBox="1"/>
          <p:nvPr>
            <p:ph idx="1" type="subTitle"/>
          </p:nvPr>
        </p:nvSpPr>
        <p:spPr>
          <a:xfrm>
            <a:off x="852367" y="5024628"/>
            <a:ext cx="1443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Naive Bayes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934853" y="623329"/>
            <a:ext cx="944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/>
              <a:t>나이브 베이즈 분류기란?</a:t>
            </a:r>
            <a:endParaRPr sz="4400"/>
          </a:p>
        </p:txBody>
      </p:sp>
      <p:sp>
        <p:nvSpPr>
          <p:cNvPr id="167" name="Google Shape;167;p8"/>
          <p:cNvSpPr txBox="1"/>
          <p:nvPr/>
        </p:nvSpPr>
        <p:spPr>
          <a:xfrm>
            <a:off x="243150" y="1806175"/>
            <a:ext cx="11705700" cy="3159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-228600" lvl="1" marL="7112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데이터가 각 클래스에 속할 특징 확률을 계산하는 조건부 확률 기반의 분류 방법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(베이즈 정리에 기반한 통계적 분류 기법)</a:t>
            </a:r>
            <a:endParaRPr/>
          </a:p>
          <a:p>
            <a:pPr indent="-76200" lvl="1" marL="7112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나이브(Naïve) : 예측한 특징이 상호 독립적이라는 가정 하에 확률 계산을 단순화, 나이브라는 의미는 순진하다라는 뜻을 담고 있으며 모든 변수(특징)들이 동등하다는 것을 의미한다.</a:t>
            </a:r>
            <a:endParaRPr/>
          </a:p>
          <a:p>
            <a:pPr indent="-228600" lvl="1" marL="7112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베이즈(Bayes) : 입력 특징이 클래스 전체의 확률 분포 대비 특정 클래스에 속할 확률을 베이즈 정리를 기반으로 계산</a:t>
            </a:r>
            <a:endParaRPr b="0" baseline="-2500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2021-08-02T12:31:13Z</dcterms:created>
</cp:coreProperties>
</file>